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handoutMasterIdLst>
    <p:handoutMasterId r:id="rId124"/>
  </p:handoutMasterIdLst>
  <p:sldIdLst>
    <p:sldId id="259" r:id="rId5"/>
    <p:sldId id="524" r:id="rId6"/>
    <p:sldId id="541" r:id="rId7"/>
    <p:sldId id="540" r:id="rId8"/>
    <p:sldId id="543" r:id="rId9"/>
    <p:sldId id="542" r:id="rId10"/>
    <p:sldId id="545" r:id="rId11"/>
    <p:sldId id="256" r:id="rId12"/>
    <p:sldId id="601" r:id="rId13"/>
    <p:sldId id="602" r:id="rId14"/>
    <p:sldId id="603" r:id="rId15"/>
    <p:sldId id="505" r:id="rId16"/>
    <p:sldId id="272" r:id="rId17"/>
    <p:sldId id="509" r:id="rId18"/>
    <p:sldId id="523" r:id="rId19"/>
    <p:sldId id="512" r:id="rId20"/>
    <p:sldId id="581" r:id="rId21"/>
    <p:sldId id="604" r:id="rId22"/>
    <p:sldId id="605" r:id="rId23"/>
    <p:sldId id="600" r:id="rId24"/>
    <p:sldId id="514" r:id="rId25"/>
    <p:sldId id="515" r:id="rId26"/>
    <p:sldId id="516" r:id="rId27"/>
    <p:sldId id="560" r:id="rId28"/>
    <p:sldId id="519" r:id="rId29"/>
    <p:sldId id="517" r:id="rId30"/>
    <p:sldId id="606" r:id="rId31"/>
    <p:sldId id="607" r:id="rId32"/>
    <p:sldId id="532" r:id="rId33"/>
    <p:sldId id="533" r:id="rId34"/>
    <p:sldId id="534" r:id="rId35"/>
    <p:sldId id="535" r:id="rId36"/>
    <p:sldId id="536" r:id="rId37"/>
    <p:sldId id="537" r:id="rId38"/>
    <p:sldId id="538" r:id="rId39"/>
    <p:sldId id="539" r:id="rId40"/>
    <p:sldId id="498" r:id="rId41"/>
    <p:sldId id="520" r:id="rId42"/>
    <p:sldId id="506" r:id="rId43"/>
    <p:sldId id="562" r:id="rId44"/>
    <p:sldId id="561" r:id="rId45"/>
    <p:sldId id="497" r:id="rId46"/>
    <p:sldId id="495" r:id="rId47"/>
    <p:sldId id="507" r:id="rId48"/>
    <p:sldId id="513" r:id="rId49"/>
    <p:sldId id="501" r:id="rId50"/>
    <p:sldId id="510" r:id="rId51"/>
    <p:sldId id="518" r:id="rId52"/>
    <p:sldId id="526" r:id="rId53"/>
    <p:sldId id="527" r:id="rId54"/>
    <p:sldId id="528" r:id="rId55"/>
    <p:sldId id="530" r:id="rId56"/>
    <p:sldId id="531" r:id="rId57"/>
    <p:sldId id="563" r:id="rId58"/>
    <p:sldId id="499" r:id="rId59"/>
    <p:sldId id="268" r:id="rId60"/>
    <p:sldId id="503" r:id="rId61"/>
    <p:sldId id="502" r:id="rId62"/>
    <p:sldId id="564" r:id="rId63"/>
    <p:sldId id="565" r:id="rId64"/>
    <p:sldId id="566" r:id="rId65"/>
    <p:sldId id="567" r:id="rId66"/>
    <p:sldId id="569" r:id="rId67"/>
    <p:sldId id="570" r:id="rId68"/>
    <p:sldId id="571" r:id="rId69"/>
    <p:sldId id="572" r:id="rId70"/>
    <p:sldId id="573" r:id="rId71"/>
    <p:sldId id="574" r:id="rId72"/>
    <p:sldId id="575" r:id="rId73"/>
    <p:sldId id="576" r:id="rId74"/>
    <p:sldId id="577" r:id="rId75"/>
    <p:sldId id="578" r:id="rId76"/>
    <p:sldId id="579" r:id="rId77"/>
    <p:sldId id="582" r:id="rId78"/>
    <p:sldId id="583" r:id="rId79"/>
    <p:sldId id="584" r:id="rId80"/>
    <p:sldId id="585" r:id="rId81"/>
    <p:sldId id="586" r:id="rId82"/>
    <p:sldId id="587" r:id="rId83"/>
    <p:sldId id="588" r:id="rId84"/>
    <p:sldId id="589" r:id="rId85"/>
    <p:sldId id="590" r:id="rId86"/>
    <p:sldId id="591" r:id="rId87"/>
    <p:sldId id="592" r:id="rId88"/>
    <p:sldId id="593" r:id="rId89"/>
    <p:sldId id="594" r:id="rId90"/>
    <p:sldId id="595" r:id="rId91"/>
    <p:sldId id="596" r:id="rId92"/>
    <p:sldId id="597" r:id="rId93"/>
    <p:sldId id="264" r:id="rId94"/>
    <p:sldId id="269" r:id="rId95"/>
    <p:sldId id="493" r:id="rId96"/>
    <p:sldId id="481" r:id="rId97"/>
    <p:sldId id="482" r:id="rId98"/>
    <p:sldId id="483" r:id="rId99"/>
    <p:sldId id="484" r:id="rId100"/>
    <p:sldId id="485" r:id="rId101"/>
    <p:sldId id="486" r:id="rId102"/>
    <p:sldId id="487" r:id="rId103"/>
    <p:sldId id="488" r:id="rId104"/>
    <p:sldId id="489" r:id="rId105"/>
    <p:sldId id="490" r:id="rId106"/>
    <p:sldId id="491" r:id="rId107"/>
    <p:sldId id="547" r:id="rId108"/>
    <p:sldId id="548" r:id="rId109"/>
    <p:sldId id="549" r:id="rId110"/>
    <p:sldId id="550" r:id="rId111"/>
    <p:sldId id="551" r:id="rId112"/>
    <p:sldId id="552" r:id="rId113"/>
    <p:sldId id="553" r:id="rId114"/>
    <p:sldId id="554" r:id="rId115"/>
    <p:sldId id="555" r:id="rId116"/>
    <p:sldId id="556" r:id="rId117"/>
    <p:sldId id="557" r:id="rId118"/>
    <p:sldId id="558" r:id="rId119"/>
    <p:sldId id="559" r:id="rId120"/>
    <p:sldId id="599" r:id="rId121"/>
    <p:sldId id="271" r:id="rId1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80"/>
    <a:srgbClr val="666666"/>
    <a:srgbClr val="6165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autoAdjust="0"/>
  </p:normalViewPr>
  <p:slideViewPr>
    <p:cSldViewPr snapToGrid="0">
      <p:cViewPr>
        <p:scale>
          <a:sx n="120" d="100"/>
          <a:sy n="120" d="100"/>
        </p:scale>
        <p:origin x="534" y="-306"/>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60245-F9EF-4D6B-9B8F-BA589452CCB4}" type="doc">
      <dgm:prSet loTypeId="urn:microsoft.com/office/officeart/2008/layout/RadialCluster" loCatId="cycle" qsTypeId="urn:microsoft.com/office/officeart/2005/8/quickstyle/simple5" qsCatId="simple" csTypeId="urn:microsoft.com/office/officeart/2005/8/colors/colorful1" csCatId="colorful" phldr="1"/>
      <dgm:spPr/>
      <dgm:t>
        <a:bodyPr/>
        <a:lstStyle/>
        <a:p>
          <a:endParaRPr lang="fr-FR"/>
        </a:p>
      </dgm:t>
    </dgm:pt>
    <dgm:pt modelId="{FCA41F1F-32DD-4BA2-AB2E-133B62901076}">
      <dgm:prSet phldrT="[Texte]"/>
      <dgm:spPr/>
      <dgm:t>
        <a:bodyPr/>
        <a:lstStyle/>
        <a:p>
          <a:r>
            <a:rPr lang="fr-FR" dirty="0"/>
            <a:t>Consultant</a:t>
          </a:r>
        </a:p>
      </dgm:t>
    </dgm:pt>
    <dgm:pt modelId="{75D6390F-5E2D-4B5F-9872-F0D5AFCD3996}" type="parTrans" cxnId="{E0A8A1CE-409E-4102-9F1B-587E0587E10B}">
      <dgm:prSet/>
      <dgm:spPr/>
      <dgm:t>
        <a:bodyPr/>
        <a:lstStyle/>
        <a:p>
          <a:endParaRPr lang="fr-FR"/>
        </a:p>
      </dgm:t>
    </dgm:pt>
    <dgm:pt modelId="{DF6B69CA-55DE-4DBF-9E25-F4C0301657F0}" type="sibTrans" cxnId="{E0A8A1CE-409E-4102-9F1B-587E0587E10B}">
      <dgm:prSet/>
      <dgm:spPr/>
      <dgm:t>
        <a:bodyPr/>
        <a:lstStyle/>
        <a:p>
          <a:endParaRPr lang="fr-FR"/>
        </a:p>
      </dgm:t>
    </dgm:pt>
    <dgm:pt modelId="{AA5A7C3A-CCAC-4007-9EF6-77F2E466F8FF}">
      <dgm:prSet phldrT="[Texte]"/>
      <dgm:spPr/>
      <dgm:t>
        <a:bodyPr/>
        <a:lstStyle/>
        <a:p>
          <a:r>
            <a:rPr lang="fr-FR" dirty="0"/>
            <a:t>ESN</a:t>
          </a:r>
        </a:p>
      </dgm:t>
    </dgm:pt>
    <dgm:pt modelId="{E99A7943-9871-4951-A3B3-507EA025A83E}" type="parTrans" cxnId="{1AD78332-9347-4FF0-A394-B04A0433FAEB}">
      <dgm:prSet/>
      <dgm:spPr/>
      <dgm:t>
        <a:bodyPr/>
        <a:lstStyle/>
        <a:p>
          <a:endParaRPr lang="fr-FR"/>
        </a:p>
      </dgm:t>
    </dgm:pt>
    <dgm:pt modelId="{1B97362D-19F3-4F18-BB64-E11B4857D05B}" type="sibTrans" cxnId="{1AD78332-9347-4FF0-A394-B04A0433FAEB}">
      <dgm:prSet/>
      <dgm:spPr/>
      <dgm:t>
        <a:bodyPr/>
        <a:lstStyle/>
        <a:p>
          <a:endParaRPr lang="fr-FR"/>
        </a:p>
      </dgm:t>
    </dgm:pt>
    <dgm:pt modelId="{F8FCB26F-BF15-43DD-9A17-1EF66612EFA4}">
      <dgm:prSet phldrT="[Texte]"/>
      <dgm:spPr/>
      <dgm:t>
        <a:bodyPr/>
        <a:lstStyle/>
        <a:p>
          <a:r>
            <a:rPr lang="fr-FR" dirty="0"/>
            <a:t>Client</a:t>
          </a:r>
        </a:p>
      </dgm:t>
    </dgm:pt>
    <dgm:pt modelId="{54EF908B-C578-4FE9-BC75-B65CCBB54153}" type="parTrans" cxnId="{F1E2F411-4402-46FF-806F-C1116AB1970D}">
      <dgm:prSet/>
      <dgm:spPr/>
      <dgm:t>
        <a:bodyPr/>
        <a:lstStyle/>
        <a:p>
          <a:endParaRPr lang="fr-FR"/>
        </a:p>
      </dgm:t>
    </dgm:pt>
    <dgm:pt modelId="{28B94196-E951-41FB-B7EA-32D6CB496F69}" type="sibTrans" cxnId="{F1E2F411-4402-46FF-806F-C1116AB1970D}">
      <dgm:prSet/>
      <dgm:spPr/>
      <dgm:t>
        <a:bodyPr/>
        <a:lstStyle/>
        <a:p>
          <a:endParaRPr lang="fr-FR"/>
        </a:p>
      </dgm:t>
    </dgm:pt>
    <dgm:pt modelId="{4FD63321-0148-4DA2-89B3-5A5E047C3F91}">
      <dgm:prSet phldrT="[Texte]"/>
      <dgm:spPr/>
      <dgm:t>
        <a:bodyPr/>
        <a:lstStyle/>
        <a:p>
          <a:r>
            <a:rPr lang="fr-FR" dirty="0"/>
            <a:t>Equipe interne</a:t>
          </a:r>
        </a:p>
      </dgm:t>
    </dgm:pt>
    <dgm:pt modelId="{EE4E124D-A02A-4B38-BEBD-B238C590C38E}" type="parTrans" cxnId="{B98EB2BA-7ED0-4A9D-92AE-F2AD55D5F403}">
      <dgm:prSet/>
      <dgm:spPr/>
      <dgm:t>
        <a:bodyPr/>
        <a:lstStyle/>
        <a:p>
          <a:endParaRPr lang="fr-FR"/>
        </a:p>
      </dgm:t>
    </dgm:pt>
    <dgm:pt modelId="{D97FA424-5E51-4E35-AF0E-C9E9CC3EB3A0}" type="sibTrans" cxnId="{B98EB2BA-7ED0-4A9D-92AE-F2AD55D5F403}">
      <dgm:prSet/>
      <dgm:spPr/>
      <dgm:t>
        <a:bodyPr/>
        <a:lstStyle/>
        <a:p>
          <a:endParaRPr lang="fr-FR"/>
        </a:p>
      </dgm:t>
    </dgm:pt>
    <dgm:pt modelId="{7984B5B0-6333-4589-9437-21AE123B811B}">
      <dgm:prSet phldrT="[Texte]"/>
      <dgm:spPr/>
      <dgm:t>
        <a:bodyPr/>
        <a:lstStyle/>
        <a:p>
          <a:endParaRPr lang="fr-FR" dirty="0"/>
        </a:p>
      </dgm:t>
    </dgm:pt>
    <dgm:pt modelId="{33AD3114-187A-4D9E-A33B-D0022A1EA2BF}" type="parTrans" cxnId="{62669A85-31FE-4CFE-ABA3-E69D37FA83DA}">
      <dgm:prSet/>
      <dgm:spPr/>
      <dgm:t>
        <a:bodyPr/>
        <a:lstStyle/>
        <a:p>
          <a:endParaRPr lang="fr-FR"/>
        </a:p>
      </dgm:t>
    </dgm:pt>
    <dgm:pt modelId="{EE1981C4-E6A9-4588-8A1B-DB02F19CFA14}" type="sibTrans" cxnId="{62669A85-31FE-4CFE-ABA3-E69D37FA83DA}">
      <dgm:prSet/>
      <dgm:spPr/>
      <dgm:t>
        <a:bodyPr/>
        <a:lstStyle/>
        <a:p>
          <a:endParaRPr lang="fr-FR"/>
        </a:p>
      </dgm:t>
    </dgm:pt>
    <dgm:pt modelId="{99E2C9FE-01FC-4323-A63B-FD775DC3311C}" type="pres">
      <dgm:prSet presAssocID="{ACA60245-F9EF-4D6B-9B8F-BA589452CCB4}" presName="Name0" presStyleCnt="0">
        <dgm:presLayoutVars>
          <dgm:chMax val="1"/>
          <dgm:chPref val="1"/>
          <dgm:dir/>
          <dgm:animOne val="branch"/>
          <dgm:animLvl val="lvl"/>
        </dgm:presLayoutVars>
      </dgm:prSet>
      <dgm:spPr/>
    </dgm:pt>
    <dgm:pt modelId="{3EF6E3F0-88BA-4605-9440-C46B77BBB59C}" type="pres">
      <dgm:prSet presAssocID="{FCA41F1F-32DD-4BA2-AB2E-133B62901076}" presName="singleCycle" presStyleCnt="0"/>
      <dgm:spPr/>
    </dgm:pt>
    <dgm:pt modelId="{71782058-BA7B-4FA6-AA2A-8ED5DA76B83B}" type="pres">
      <dgm:prSet presAssocID="{FCA41F1F-32DD-4BA2-AB2E-133B62901076}" presName="singleCenter" presStyleLbl="node1" presStyleIdx="0" presStyleCnt="4" custLinFactNeighborY="-3537">
        <dgm:presLayoutVars>
          <dgm:chMax val="7"/>
          <dgm:chPref val="7"/>
        </dgm:presLayoutVars>
      </dgm:prSet>
      <dgm:spPr/>
    </dgm:pt>
    <dgm:pt modelId="{24991F21-69D5-40A0-9B08-8D73D858303E}" type="pres">
      <dgm:prSet presAssocID="{E99A7943-9871-4951-A3B3-507EA025A83E}" presName="Name56" presStyleLbl="parChTrans1D2" presStyleIdx="0" presStyleCnt="3"/>
      <dgm:spPr/>
    </dgm:pt>
    <dgm:pt modelId="{B15D9B9F-88C9-4EF9-A8CE-9B14A9BC1BE4}" type="pres">
      <dgm:prSet presAssocID="{AA5A7C3A-CCAC-4007-9EF6-77F2E466F8FF}" presName="text0" presStyleLbl="node1" presStyleIdx="1" presStyleCnt="4">
        <dgm:presLayoutVars>
          <dgm:bulletEnabled val="1"/>
        </dgm:presLayoutVars>
      </dgm:prSet>
      <dgm:spPr/>
    </dgm:pt>
    <dgm:pt modelId="{E2F47512-4058-44F3-B955-368510B3F7BA}" type="pres">
      <dgm:prSet presAssocID="{54EF908B-C578-4FE9-BC75-B65CCBB54153}" presName="Name56" presStyleLbl="parChTrans1D2" presStyleIdx="1" presStyleCnt="3"/>
      <dgm:spPr/>
    </dgm:pt>
    <dgm:pt modelId="{F88A61E3-2B82-4F80-AE8F-50D1F3D6DB15}" type="pres">
      <dgm:prSet presAssocID="{F8FCB26F-BF15-43DD-9A17-1EF66612EFA4}" presName="text0" presStyleLbl="node1" presStyleIdx="2" presStyleCnt="4">
        <dgm:presLayoutVars>
          <dgm:bulletEnabled val="1"/>
        </dgm:presLayoutVars>
      </dgm:prSet>
      <dgm:spPr/>
    </dgm:pt>
    <dgm:pt modelId="{E1A0DCE6-39CA-4806-BB18-E733AB6022E9}" type="pres">
      <dgm:prSet presAssocID="{EE4E124D-A02A-4B38-BEBD-B238C590C38E}" presName="Name56" presStyleLbl="parChTrans1D2" presStyleIdx="2" presStyleCnt="3"/>
      <dgm:spPr/>
    </dgm:pt>
    <dgm:pt modelId="{1CCBBA8D-24F5-4AB3-A87F-FC092447FE97}" type="pres">
      <dgm:prSet presAssocID="{4FD63321-0148-4DA2-89B3-5A5E047C3F91}" presName="text0" presStyleLbl="node1" presStyleIdx="3" presStyleCnt="4">
        <dgm:presLayoutVars>
          <dgm:bulletEnabled val="1"/>
        </dgm:presLayoutVars>
      </dgm:prSet>
      <dgm:spPr/>
    </dgm:pt>
  </dgm:ptLst>
  <dgm:cxnLst>
    <dgm:cxn modelId="{F1E2F411-4402-46FF-806F-C1116AB1970D}" srcId="{FCA41F1F-32DD-4BA2-AB2E-133B62901076}" destId="{F8FCB26F-BF15-43DD-9A17-1EF66612EFA4}" srcOrd="1" destOrd="0" parTransId="{54EF908B-C578-4FE9-BC75-B65CCBB54153}" sibTransId="{28B94196-E951-41FB-B7EA-32D6CB496F69}"/>
    <dgm:cxn modelId="{F8D51D13-108C-40DC-B988-B46BC1EC4935}" type="presOf" srcId="{FCA41F1F-32DD-4BA2-AB2E-133B62901076}" destId="{71782058-BA7B-4FA6-AA2A-8ED5DA76B83B}" srcOrd="0" destOrd="0" presId="urn:microsoft.com/office/officeart/2008/layout/RadialCluster"/>
    <dgm:cxn modelId="{1AD78332-9347-4FF0-A394-B04A0433FAEB}" srcId="{FCA41F1F-32DD-4BA2-AB2E-133B62901076}" destId="{AA5A7C3A-CCAC-4007-9EF6-77F2E466F8FF}" srcOrd="0" destOrd="0" parTransId="{E99A7943-9871-4951-A3B3-507EA025A83E}" sibTransId="{1B97362D-19F3-4F18-BB64-E11B4857D05B}"/>
    <dgm:cxn modelId="{371D903B-F8E9-49F8-8B3A-1C229AF6E7E1}" type="presOf" srcId="{AA5A7C3A-CCAC-4007-9EF6-77F2E466F8FF}" destId="{B15D9B9F-88C9-4EF9-A8CE-9B14A9BC1BE4}" srcOrd="0" destOrd="0" presId="urn:microsoft.com/office/officeart/2008/layout/RadialCluster"/>
    <dgm:cxn modelId="{62669A85-31FE-4CFE-ABA3-E69D37FA83DA}" srcId="{ACA60245-F9EF-4D6B-9B8F-BA589452CCB4}" destId="{7984B5B0-6333-4589-9437-21AE123B811B}" srcOrd="1" destOrd="0" parTransId="{33AD3114-187A-4D9E-A33B-D0022A1EA2BF}" sibTransId="{EE1981C4-E6A9-4588-8A1B-DB02F19CFA14}"/>
    <dgm:cxn modelId="{B98EB2BA-7ED0-4A9D-92AE-F2AD55D5F403}" srcId="{FCA41F1F-32DD-4BA2-AB2E-133B62901076}" destId="{4FD63321-0148-4DA2-89B3-5A5E047C3F91}" srcOrd="2" destOrd="0" parTransId="{EE4E124D-A02A-4B38-BEBD-B238C590C38E}" sibTransId="{D97FA424-5E51-4E35-AF0E-C9E9CC3EB3A0}"/>
    <dgm:cxn modelId="{A28427BD-DD2E-4C41-891A-44D44F496B5C}" type="presOf" srcId="{E99A7943-9871-4951-A3B3-507EA025A83E}" destId="{24991F21-69D5-40A0-9B08-8D73D858303E}" srcOrd="0" destOrd="0" presId="urn:microsoft.com/office/officeart/2008/layout/RadialCluster"/>
    <dgm:cxn modelId="{FF1F4ABE-F269-4355-B91D-4CFA894C9279}" type="presOf" srcId="{4FD63321-0148-4DA2-89B3-5A5E047C3F91}" destId="{1CCBBA8D-24F5-4AB3-A87F-FC092447FE97}" srcOrd="0" destOrd="0" presId="urn:microsoft.com/office/officeart/2008/layout/RadialCluster"/>
    <dgm:cxn modelId="{E0A8A1CE-409E-4102-9F1B-587E0587E10B}" srcId="{ACA60245-F9EF-4D6B-9B8F-BA589452CCB4}" destId="{FCA41F1F-32DD-4BA2-AB2E-133B62901076}" srcOrd="0" destOrd="0" parTransId="{75D6390F-5E2D-4B5F-9872-F0D5AFCD3996}" sibTransId="{DF6B69CA-55DE-4DBF-9E25-F4C0301657F0}"/>
    <dgm:cxn modelId="{61C4DCCE-D111-4A80-888C-FE91D5B39D47}" type="presOf" srcId="{54EF908B-C578-4FE9-BC75-B65CCBB54153}" destId="{E2F47512-4058-44F3-B955-368510B3F7BA}" srcOrd="0" destOrd="0" presId="urn:microsoft.com/office/officeart/2008/layout/RadialCluster"/>
    <dgm:cxn modelId="{8BBA71DA-CBC7-48FC-840C-34EA5A9B2496}" type="presOf" srcId="{EE4E124D-A02A-4B38-BEBD-B238C590C38E}" destId="{E1A0DCE6-39CA-4806-BB18-E733AB6022E9}" srcOrd="0" destOrd="0" presId="urn:microsoft.com/office/officeart/2008/layout/RadialCluster"/>
    <dgm:cxn modelId="{FB72C9DA-DBBE-4029-BDDC-9DCB8ED522C3}" type="presOf" srcId="{F8FCB26F-BF15-43DD-9A17-1EF66612EFA4}" destId="{F88A61E3-2B82-4F80-AE8F-50D1F3D6DB15}" srcOrd="0" destOrd="0" presId="urn:microsoft.com/office/officeart/2008/layout/RadialCluster"/>
    <dgm:cxn modelId="{2B86ADDC-AAD4-4C08-9F1A-DCF9163D7C6A}" type="presOf" srcId="{ACA60245-F9EF-4D6B-9B8F-BA589452CCB4}" destId="{99E2C9FE-01FC-4323-A63B-FD775DC3311C}" srcOrd="0" destOrd="0" presId="urn:microsoft.com/office/officeart/2008/layout/RadialCluster"/>
    <dgm:cxn modelId="{2DAB94F5-BBDD-4770-8D70-901C1DA52836}" type="presParOf" srcId="{99E2C9FE-01FC-4323-A63B-FD775DC3311C}" destId="{3EF6E3F0-88BA-4605-9440-C46B77BBB59C}" srcOrd="0" destOrd="0" presId="urn:microsoft.com/office/officeart/2008/layout/RadialCluster"/>
    <dgm:cxn modelId="{DE0409E1-C5FE-43FE-99B8-6736B1B7867D}" type="presParOf" srcId="{3EF6E3F0-88BA-4605-9440-C46B77BBB59C}" destId="{71782058-BA7B-4FA6-AA2A-8ED5DA76B83B}" srcOrd="0" destOrd="0" presId="urn:microsoft.com/office/officeart/2008/layout/RadialCluster"/>
    <dgm:cxn modelId="{3CA3F48C-56AA-4D8A-959E-E57329967355}" type="presParOf" srcId="{3EF6E3F0-88BA-4605-9440-C46B77BBB59C}" destId="{24991F21-69D5-40A0-9B08-8D73D858303E}" srcOrd="1" destOrd="0" presId="urn:microsoft.com/office/officeart/2008/layout/RadialCluster"/>
    <dgm:cxn modelId="{FB167B23-B125-4321-A79B-9CF2E39F0793}" type="presParOf" srcId="{3EF6E3F0-88BA-4605-9440-C46B77BBB59C}" destId="{B15D9B9F-88C9-4EF9-A8CE-9B14A9BC1BE4}" srcOrd="2" destOrd="0" presId="urn:microsoft.com/office/officeart/2008/layout/RadialCluster"/>
    <dgm:cxn modelId="{018DE068-8007-4653-BB15-0D741FBD53E8}" type="presParOf" srcId="{3EF6E3F0-88BA-4605-9440-C46B77BBB59C}" destId="{E2F47512-4058-44F3-B955-368510B3F7BA}" srcOrd="3" destOrd="0" presId="urn:microsoft.com/office/officeart/2008/layout/RadialCluster"/>
    <dgm:cxn modelId="{FFDD9FCF-703E-42DF-B435-93F2702AD58B}" type="presParOf" srcId="{3EF6E3F0-88BA-4605-9440-C46B77BBB59C}" destId="{F88A61E3-2B82-4F80-AE8F-50D1F3D6DB15}" srcOrd="4" destOrd="0" presId="urn:microsoft.com/office/officeart/2008/layout/RadialCluster"/>
    <dgm:cxn modelId="{420A3524-6F7A-409F-AB96-E5791C09D718}" type="presParOf" srcId="{3EF6E3F0-88BA-4605-9440-C46B77BBB59C}" destId="{E1A0DCE6-39CA-4806-BB18-E733AB6022E9}" srcOrd="5" destOrd="0" presId="urn:microsoft.com/office/officeart/2008/layout/RadialCluster"/>
    <dgm:cxn modelId="{9BAFCF2F-89F1-44FA-AC63-143B6E9B47AC}" type="presParOf" srcId="{3EF6E3F0-88BA-4605-9440-C46B77BBB59C}" destId="{1CCBBA8D-24F5-4AB3-A87F-FC092447FE97}"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CFF6B-A024-41C7-B159-D5D4FF403D3A}"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fr-FR"/>
        </a:p>
      </dgm:t>
    </dgm:pt>
    <dgm:pt modelId="{F929BB9F-5A40-42E5-AAD3-60872985322E}">
      <dgm:prSet phldrT="[Texte]" custT="1"/>
      <dgm:spPr/>
      <dgm:t>
        <a:bodyPr/>
        <a:lstStyle/>
        <a:p>
          <a:r>
            <a:rPr lang="fr-FR" sz="2400" b="1" dirty="0"/>
            <a:t>Consulting stratégique</a:t>
          </a:r>
        </a:p>
      </dgm:t>
    </dgm:pt>
    <dgm:pt modelId="{F2466298-A1D8-42A3-9A2A-5C20FA385A43}" type="parTrans" cxnId="{F88B9B67-8BD5-4564-8DA2-1426A0BCAF8C}">
      <dgm:prSet/>
      <dgm:spPr/>
      <dgm:t>
        <a:bodyPr/>
        <a:lstStyle/>
        <a:p>
          <a:endParaRPr lang="fr-FR" b="1"/>
        </a:p>
      </dgm:t>
    </dgm:pt>
    <dgm:pt modelId="{767DB00B-C766-4779-A240-6FFB97A9E7F3}" type="sibTrans" cxnId="{F88B9B67-8BD5-4564-8DA2-1426A0BCAF8C}">
      <dgm:prSet/>
      <dgm:spPr/>
      <dgm:t>
        <a:bodyPr/>
        <a:lstStyle/>
        <a:p>
          <a:endParaRPr lang="fr-FR" b="1"/>
        </a:p>
      </dgm:t>
    </dgm:pt>
    <dgm:pt modelId="{309F9442-2235-4055-8E92-BD6440EAD40D}">
      <dgm:prSet phldrT="[Texte]" custT="1"/>
      <dgm:spPr/>
      <dgm:t>
        <a:bodyPr/>
        <a:lstStyle/>
        <a:p>
          <a:r>
            <a:rPr lang="fr-FR" sz="1200" b="0" dirty="0"/>
            <a:t>Aide à définir la vision et la stratégie globale d’une organisation</a:t>
          </a:r>
        </a:p>
      </dgm:t>
    </dgm:pt>
    <dgm:pt modelId="{ED6D5B47-64B7-420B-A167-FE9034712179}" type="parTrans" cxnId="{38449A80-3E07-49ED-9A6C-06C8D6AC6650}">
      <dgm:prSet/>
      <dgm:spPr/>
      <dgm:t>
        <a:bodyPr/>
        <a:lstStyle/>
        <a:p>
          <a:endParaRPr lang="fr-FR" b="1"/>
        </a:p>
      </dgm:t>
    </dgm:pt>
    <dgm:pt modelId="{98B5A72C-0E39-46C7-B64E-3C9555580B82}" type="sibTrans" cxnId="{38449A80-3E07-49ED-9A6C-06C8D6AC6650}">
      <dgm:prSet/>
      <dgm:spPr/>
      <dgm:t>
        <a:bodyPr/>
        <a:lstStyle/>
        <a:p>
          <a:endParaRPr lang="fr-FR" b="1"/>
        </a:p>
      </dgm:t>
    </dgm:pt>
    <dgm:pt modelId="{D71F0BB0-EB67-4078-901A-76463EB67233}">
      <dgm:prSet phldrT="[Texte]" custT="1"/>
      <dgm:spPr/>
      <dgm:t>
        <a:bodyPr/>
        <a:lstStyle/>
        <a:p>
          <a:r>
            <a:rPr lang="fr-FR" sz="1200" b="1" dirty="0"/>
            <a:t>Exemple : Identifier de nouveaux marchés, repositionner une marque.</a:t>
          </a:r>
        </a:p>
      </dgm:t>
    </dgm:pt>
    <dgm:pt modelId="{1EC72E3C-6BDC-4D53-B31E-E8D317FF2479}" type="parTrans" cxnId="{C2F3A533-8B6F-4B45-9FEA-F8B9BA6393B4}">
      <dgm:prSet/>
      <dgm:spPr/>
      <dgm:t>
        <a:bodyPr/>
        <a:lstStyle/>
        <a:p>
          <a:endParaRPr lang="fr-FR" b="1"/>
        </a:p>
      </dgm:t>
    </dgm:pt>
    <dgm:pt modelId="{06DDCB88-D094-493B-8091-42794AB789F4}" type="sibTrans" cxnId="{C2F3A533-8B6F-4B45-9FEA-F8B9BA6393B4}">
      <dgm:prSet/>
      <dgm:spPr/>
      <dgm:t>
        <a:bodyPr/>
        <a:lstStyle/>
        <a:p>
          <a:endParaRPr lang="fr-FR" b="1"/>
        </a:p>
      </dgm:t>
    </dgm:pt>
    <dgm:pt modelId="{7E148316-89E5-43AE-85EE-1E3A6581776A}">
      <dgm:prSet phldrT="[Texte]" custT="1"/>
      <dgm:spPr/>
      <dgm:t>
        <a:bodyPr/>
        <a:lstStyle/>
        <a:p>
          <a:r>
            <a:rPr lang="fr-FR" sz="2400" b="1" dirty="0"/>
            <a:t>Consulting opérationnel</a:t>
          </a:r>
        </a:p>
      </dgm:t>
    </dgm:pt>
    <dgm:pt modelId="{421BD7D7-10EA-4A29-8871-70D441F4347B}" type="parTrans" cxnId="{23CAC89A-D6A0-4070-9349-A2A5854DBB06}">
      <dgm:prSet/>
      <dgm:spPr/>
      <dgm:t>
        <a:bodyPr/>
        <a:lstStyle/>
        <a:p>
          <a:endParaRPr lang="fr-FR" b="1"/>
        </a:p>
      </dgm:t>
    </dgm:pt>
    <dgm:pt modelId="{0E920C5C-65E5-4A23-B9F6-DF84508C80C7}" type="sibTrans" cxnId="{23CAC89A-D6A0-4070-9349-A2A5854DBB06}">
      <dgm:prSet/>
      <dgm:spPr/>
      <dgm:t>
        <a:bodyPr/>
        <a:lstStyle/>
        <a:p>
          <a:endParaRPr lang="fr-FR" b="1"/>
        </a:p>
      </dgm:t>
    </dgm:pt>
    <dgm:pt modelId="{FF23DAB1-FD9A-4B15-AEA8-70C003985123}">
      <dgm:prSet phldrT="[Texte]" custT="1"/>
      <dgm:spPr/>
      <dgm:t>
        <a:bodyPr/>
        <a:lstStyle/>
        <a:p>
          <a:r>
            <a:rPr lang="fr-FR" sz="1200" b="0" dirty="0"/>
            <a:t>Se concentre sur l'amélioration des processus internes.</a:t>
          </a:r>
        </a:p>
      </dgm:t>
    </dgm:pt>
    <dgm:pt modelId="{7CC83FCA-0F71-4A58-B015-796556C41D84}" type="parTrans" cxnId="{76372A7C-4FC1-46EE-9194-24FA34288A5E}">
      <dgm:prSet/>
      <dgm:spPr/>
      <dgm:t>
        <a:bodyPr/>
        <a:lstStyle/>
        <a:p>
          <a:endParaRPr lang="fr-FR" b="1"/>
        </a:p>
      </dgm:t>
    </dgm:pt>
    <dgm:pt modelId="{9E62A29C-7AF5-4473-8ED5-1719FD7B5BF8}" type="sibTrans" cxnId="{76372A7C-4FC1-46EE-9194-24FA34288A5E}">
      <dgm:prSet/>
      <dgm:spPr/>
      <dgm:t>
        <a:bodyPr/>
        <a:lstStyle/>
        <a:p>
          <a:endParaRPr lang="fr-FR" b="1"/>
        </a:p>
      </dgm:t>
    </dgm:pt>
    <dgm:pt modelId="{9E7A439A-5702-4B0D-B922-E1F205EFA908}">
      <dgm:prSet phldrT="[Texte]" custT="1"/>
      <dgm:spPr/>
      <dgm:t>
        <a:bodyPr/>
        <a:lstStyle/>
        <a:p>
          <a:r>
            <a:rPr lang="fr-FR" sz="1200" b="1" dirty="0"/>
            <a:t>Exemple : Optimiser la chaîne logistique, réduire les coûts de production.</a:t>
          </a:r>
        </a:p>
      </dgm:t>
    </dgm:pt>
    <dgm:pt modelId="{3B991CA2-F291-4B3A-973D-1CB3F41E4679}" type="parTrans" cxnId="{C1C26CE0-E66B-4156-9C23-4DA047295DA0}">
      <dgm:prSet/>
      <dgm:spPr/>
      <dgm:t>
        <a:bodyPr/>
        <a:lstStyle/>
        <a:p>
          <a:endParaRPr lang="fr-FR" b="1"/>
        </a:p>
      </dgm:t>
    </dgm:pt>
    <dgm:pt modelId="{AF7D62BB-2525-43A5-8D6D-8596A4B2B34A}" type="sibTrans" cxnId="{C1C26CE0-E66B-4156-9C23-4DA047295DA0}">
      <dgm:prSet/>
      <dgm:spPr/>
      <dgm:t>
        <a:bodyPr/>
        <a:lstStyle/>
        <a:p>
          <a:endParaRPr lang="fr-FR" b="1"/>
        </a:p>
      </dgm:t>
    </dgm:pt>
    <dgm:pt modelId="{21C16FF1-381D-4070-A288-358CF7D9D824}">
      <dgm:prSet phldrT="[Texte]" custT="1"/>
      <dgm:spPr/>
      <dgm:t>
        <a:bodyPr/>
        <a:lstStyle/>
        <a:p>
          <a:r>
            <a:rPr lang="fr-FR" sz="2400" b="1" dirty="0"/>
            <a:t>Consulting management</a:t>
          </a:r>
        </a:p>
      </dgm:t>
    </dgm:pt>
    <dgm:pt modelId="{61931BC2-0686-4625-ADDE-F6B7EA77763C}" type="parTrans" cxnId="{44C9FA1A-F6DF-445A-8DD0-E11FBB483134}">
      <dgm:prSet/>
      <dgm:spPr/>
      <dgm:t>
        <a:bodyPr/>
        <a:lstStyle/>
        <a:p>
          <a:endParaRPr lang="fr-FR" b="1"/>
        </a:p>
      </dgm:t>
    </dgm:pt>
    <dgm:pt modelId="{6E73CA8C-E99A-4C08-B422-291962EC3AEB}" type="sibTrans" cxnId="{44C9FA1A-F6DF-445A-8DD0-E11FBB483134}">
      <dgm:prSet/>
      <dgm:spPr/>
      <dgm:t>
        <a:bodyPr/>
        <a:lstStyle/>
        <a:p>
          <a:endParaRPr lang="fr-FR" b="1"/>
        </a:p>
      </dgm:t>
    </dgm:pt>
    <dgm:pt modelId="{808A3F2B-B838-45C0-A8B5-F4AEDC6EEA4F}">
      <dgm:prSet phldrT="[Texte]" custT="1"/>
      <dgm:spPr/>
      <dgm:t>
        <a:bodyPr/>
        <a:lstStyle/>
        <a:p>
          <a:r>
            <a:rPr lang="fr-FR" sz="1200" b="0" dirty="0"/>
            <a:t>Accompagne les entreprises dans la gestion du changement et l’amélioration de la performance managériale.</a:t>
          </a:r>
        </a:p>
      </dgm:t>
    </dgm:pt>
    <dgm:pt modelId="{3B18D6EB-AF16-4EA8-8DCE-874BD3247CF4}" type="parTrans" cxnId="{0CC25109-C62C-4E35-AD32-7841F84F2795}">
      <dgm:prSet/>
      <dgm:spPr/>
      <dgm:t>
        <a:bodyPr/>
        <a:lstStyle/>
        <a:p>
          <a:endParaRPr lang="fr-FR" b="1"/>
        </a:p>
      </dgm:t>
    </dgm:pt>
    <dgm:pt modelId="{D2C1A60E-4A50-4260-B643-643790588045}" type="sibTrans" cxnId="{0CC25109-C62C-4E35-AD32-7841F84F2795}">
      <dgm:prSet/>
      <dgm:spPr/>
      <dgm:t>
        <a:bodyPr/>
        <a:lstStyle/>
        <a:p>
          <a:endParaRPr lang="fr-FR" b="1"/>
        </a:p>
      </dgm:t>
    </dgm:pt>
    <dgm:pt modelId="{880771DC-DA42-415C-ABD9-AABB48420596}">
      <dgm:prSet phldrT="[Texte]" custT="1"/>
      <dgm:spPr/>
      <dgm:t>
        <a:bodyPr/>
        <a:lstStyle/>
        <a:p>
          <a:r>
            <a:rPr lang="fr-FR" sz="1200" b="1" dirty="0"/>
            <a:t>Exemple : Réorganisation des équipes, développement du leadership.</a:t>
          </a:r>
        </a:p>
      </dgm:t>
    </dgm:pt>
    <dgm:pt modelId="{1BB85594-5849-4E3E-86B5-3F3A94D4D92A}" type="parTrans" cxnId="{2BB19326-8510-4D66-9581-BD137A88ECA6}">
      <dgm:prSet/>
      <dgm:spPr/>
      <dgm:t>
        <a:bodyPr/>
        <a:lstStyle/>
        <a:p>
          <a:endParaRPr lang="fr-FR" b="1"/>
        </a:p>
      </dgm:t>
    </dgm:pt>
    <dgm:pt modelId="{FDF8C317-F5F1-4415-B4DA-5E8811860655}" type="sibTrans" cxnId="{2BB19326-8510-4D66-9581-BD137A88ECA6}">
      <dgm:prSet/>
      <dgm:spPr/>
      <dgm:t>
        <a:bodyPr/>
        <a:lstStyle/>
        <a:p>
          <a:endParaRPr lang="fr-FR" b="1"/>
        </a:p>
      </dgm:t>
    </dgm:pt>
    <dgm:pt modelId="{12D261C6-3AE4-4AFB-B205-F69602AFFCB2}">
      <dgm:prSet phldrT="[Texte]" custT="1"/>
      <dgm:spPr/>
      <dgm:t>
        <a:bodyPr/>
        <a:lstStyle/>
        <a:p>
          <a:r>
            <a:rPr lang="fr-FR" sz="2400" b="1" dirty="0"/>
            <a:t>Consulting RH</a:t>
          </a:r>
        </a:p>
      </dgm:t>
    </dgm:pt>
    <dgm:pt modelId="{C888B4D6-B427-4D5D-9FD9-27435923DEE3}" type="parTrans" cxnId="{E87445D9-246C-4D53-8726-058EA2AF074F}">
      <dgm:prSet/>
      <dgm:spPr/>
      <dgm:t>
        <a:bodyPr/>
        <a:lstStyle/>
        <a:p>
          <a:endParaRPr lang="fr-FR" b="1"/>
        </a:p>
      </dgm:t>
    </dgm:pt>
    <dgm:pt modelId="{64FDE2F9-0013-4525-9388-1347E0B23B7F}" type="sibTrans" cxnId="{E87445D9-246C-4D53-8726-058EA2AF074F}">
      <dgm:prSet/>
      <dgm:spPr/>
      <dgm:t>
        <a:bodyPr/>
        <a:lstStyle/>
        <a:p>
          <a:endParaRPr lang="fr-FR" b="1"/>
        </a:p>
      </dgm:t>
    </dgm:pt>
    <dgm:pt modelId="{3BAA2749-388F-42CD-8253-777F8D0442E3}">
      <dgm:prSet phldrT="[Texte]" custT="1"/>
      <dgm:spPr/>
      <dgm:t>
        <a:bodyPr/>
        <a:lstStyle/>
        <a:p>
          <a:r>
            <a:rPr lang="fr-FR" sz="2400" b="1" dirty="0"/>
            <a:t>Consulting IT</a:t>
          </a:r>
        </a:p>
      </dgm:t>
    </dgm:pt>
    <dgm:pt modelId="{070F0B76-2A4B-45A1-AD03-4DA919DC7288}" type="parTrans" cxnId="{E14D5D41-119F-45CD-B191-A680B3DE19D3}">
      <dgm:prSet/>
      <dgm:spPr/>
      <dgm:t>
        <a:bodyPr/>
        <a:lstStyle/>
        <a:p>
          <a:endParaRPr lang="fr-FR" b="1"/>
        </a:p>
      </dgm:t>
    </dgm:pt>
    <dgm:pt modelId="{DD4AA911-1745-492B-B6D3-A734721D835C}" type="sibTrans" cxnId="{E14D5D41-119F-45CD-B191-A680B3DE19D3}">
      <dgm:prSet/>
      <dgm:spPr/>
      <dgm:t>
        <a:bodyPr/>
        <a:lstStyle/>
        <a:p>
          <a:endParaRPr lang="fr-FR" b="1"/>
        </a:p>
      </dgm:t>
    </dgm:pt>
    <dgm:pt modelId="{72CDE6E6-6FC0-4AC6-9399-7C1DFEBF5981}">
      <dgm:prSet phldrT="[Texte]"/>
      <dgm:spPr/>
      <dgm:t>
        <a:bodyPr/>
        <a:lstStyle/>
        <a:p>
          <a:r>
            <a:rPr lang="fr-FR" b="0" dirty="0"/>
            <a:t>Conseil sur les systèmes d'information, la cybersécurité, le cloud </a:t>
          </a:r>
          <a:r>
            <a:rPr lang="fr-FR" b="0" dirty="0" err="1"/>
            <a:t>computing</a:t>
          </a:r>
          <a:r>
            <a:rPr lang="fr-FR" b="0" dirty="0"/>
            <a:t>, etc.</a:t>
          </a:r>
        </a:p>
      </dgm:t>
    </dgm:pt>
    <dgm:pt modelId="{CF198B03-1F6C-4472-AC55-3E951559AEBE}" type="parTrans" cxnId="{1D339FC4-2096-4666-9EA6-F456E77EFBD3}">
      <dgm:prSet/>
      <dgm:spPr/>
      <dgm:t>
        <a:bodyPr/>
        <a:lstStyle/>
        <a:p>
          <a:endParaRPr lang="fr-FR" b="1"/>
        </a:p>
      </dgm:t>
    </dgm:pt>
    <dgm:pt modelId="{B9226951-66EB-494E-9051-2BF50B36B62E}" type="sibTrans" cxnId="{1D339FC4-2096-4666-9EA6-F456E77EFBD3}">
      <dgm:prSet/>
      <dgm:spPr/>
      <dgm:t>
        <a:bodyPr/>
        <a:lstStyle/>
        <a:p>
          <a:endParaRPr lang="fr-FR" b="1"/>
        </a:p>
      </dgm:t>
    </dgm:pt>
    <dgm:pt modelId="{2DCD3A83-3667-45C5-951E-14C0B4088905}">
      <dgm:prSet phldrT="[Texte]"/>
      <dgm:spPr/>
      <dgm:t>
        <a:bodyPr/>
        <a:lstStyle/>
        <a:p>
          <a:r>
            <a:rPr lang="fr-FR" b="1" dirty="0"/>
            <a:t>Exemple : Migration vers le cloud, mise en place d’un ERP (Enterprise Resource Planning).</a:t>
          </a:r>
        </a:p>
      </dgm:t>
    </dgm:pt>
    <dgm:pt modelId="{442FCE64-9E22-4338-9035-F99ECFAAB418}" type="parTrans" cxnId="{548B4D96-436F-4EBD-97E9-C870E9D8092C}">
      <dgm:prSet/>
      <dgm:spPr/>
      <dgm:t>
        <a:bodyPr/>
        <a:lstStyle/>
        <a:p>
          <a:endParaRPr lang="fr-FR" b="1"/>
        </a:p>
      </dgm:t>
    </dgm:pt>
    <dgm:pt modelId="{0AC6BF11-549F-49BC-8607-C04F1A4BB4E2}" type="sibTrans" cxnId="{548B4D96-436F-4EBD-97E9-C870E9D8092C}">
      <dgm:prSet/>
      <dgm:spPr/>
      <dgm:t>
        <a:bodyPr/>
        <a:lstStyle/>
        <a:p>
          <a:endParaRPr lang="fr-FR" b="1"/>
        </a:p>
      </dgm:t>
    </dgm:pt>
    <dgm:pt modelId="{927E0F65-7C1A-4F2F-B25E-41BD4301909E}">
      <dgm:prSet phldrT="[Texte]" custT="1"/>
      <dgm:spPr/>
      <dgm:t>
        <a:bodyPr/>
        <a:lstStyle/>
        <a:p>
          <a:r>
            <a:rPr lang="fr-FR" sz="2400" b="1" dirty="0"/>
            <a:t>Consulting financier</a:t>
          </a:r>
        </a:p>
      </dgm:t>
    </dgm:pt>
    <dgm:pt modelId="{BDEB3903-EB9D-4C5E-81C6-2972CB9730E4}" type="parTrans" cxnId="{C5DBA565-579D-48A6-9C5E-63A00088F52E}">
      <dgm:prSet/>
      <dgm:spPr/>
      <dgm:t>
        <a:bodyPr/>
        <a:lstStyle/>
        <a:p>
          <a:endParaRPr lang="fr-FR" b="1"/>
        </a:p>
      </dgm:t>
    </dgm:pt>
    <dgm:pt modelId="{BF261D18-876F-45F3-9881-36ADF636C824}" type="sibTrans" cxnId="{C5DBA565-579D-48A6-9C5E-63A00088F52E}">
      <dgm:prSet/>
      <dgm:spPr/>
      <dgm:t>
        <a:bodyPr/>
        <a:lstStyle/>
        <a:p>
          <a:endParaRPr lang="fr-FR" b="1"/>
        </a:p>
      </dgm:t>
    </dgm:pt>
    <dgm:pt modelId="{AC88C45D-C50B-4F79-A7E3-654CAD69C3FA}">
      <dgm:prSet phldrT="[Texte]"/>
      <dgm:spPr/>
      <dgm:t>
        <a:bodyPr/>
        <a:lstStyle/>
        <a:p>
          <a:r>
            <a:rPr lang="fr-FR" b="0" dirty="0"/>
            <a:t>Aide à la gestion des talents, recrutement, formation, gestion des conflits.</a:t>
          </a:r>
        </a:p>
      </dgm:t>
    </dgm:pt>
    <dgm:pt modelId="{89CFA92F-5A7E-43F8-91C2-B0389DA4FBD1}" type="parTrans" cxnId="{FC5EB452-611B-40F3-8926-866ABF9994DE}">
      <dgm:prSet/>
      <dgm:spPr/>
      <dgm:t>
        <a:bodyPr/>
        <a:lstStyle/>
        <a:p>
          <a:endParaRPr lang="fr-FR" b="1"/>
        </a:p>
      </dgm:t>
    </dgm:pt>
    <dgm:pt modelId="{75E52C4C-FB5B-4676-ACAE-CF3F801A3DF9}" type="sibTrans" cxnId="{FC5EB452-611B-40F3-8926-866ABF9994DE}">
      <dgm:prSet/>
      <dgm:spPr/>
      <dgm:t>
        <a:bodyPr/>
        <a:lstStyle/>
        <a:p>
          <a:endParaRPr lang="fr-FR" b="1"/>
        </a:p>
      </dgm:t>
    </dgm:pt>
    <dgm:pt modelId="{E368D0A2-CCD5-4434-8656-185955212AD1}">
      <dgm:prSet phldrT="[Texte]"/>
      <dgm:spPr/>
      <dgm:t>
        <a:bodyPr/>
        <a:lstStyle/>
        <a:p>
          <a:r>
            <a:rPr lang="fr-FR" b="1" dirty="0"/>
            <a:t>Exemple : Élaboration d’un plan de formation, amélioration de la culture d’entreprise.</a:t>
          </a:r>
        </a:p>
      </dgm:t>
    </dgm:pt>
    <dgm:pt modelId="{D3A4802F-0EC1-4196-9459-831EB9012C83}" type="parTrans" cxnId="{944E4444-42D9-4487-B75F-426DD154B89E}">
      <dgm:prSet/>
      <dgm:spPr/>
      <dgm:t>
        <a:bodyPr/>
        <a:lstStyle/>
        <a:p>
          <a:endParaRPr lang="fr-FR" b="1"/>
        </a:p>
      </dgm:t>
    </dgm:pt>
    <dgm:pt modelId="{A6B73A3A-3ABF-477C-ACAA-A37441DA4739}" type="sibTrans" cxnId="{944E4444-42D9-4487-B75F-426DD154B89E}">
      <dgm:prSet/>
      <dgm:spPr/>
      <dgm:t>
        <a:bodyPr/>
        <a:lstStyle/>
        <a:p>
          <a:endParaRPr lang="fr-FR" b="1"/>
        </a:p>
      </dgm:t>
    </dgm:pt>
    <dgm:pt modelId="{DE742D99-852D-4627-92FE-79CAD9CD6B2F}">
      <dgm:prSet phldrT="[Texte]" custT="1"/>
      <dgm:spPr/>
      <dgm:t>
        <a:bodyPr/>
        <a:lstStyle/>
        <a:p>
          <a:r>
            <a:rPr lang="fr-FR" sz="1200" b="0" dirty="0"/>
            <a:t>Conseils sur la gestion financière, l’audit, la fiscalité,</a:t>
          </a:r>
        </a:p>
      </dgm:t>
    </dgm:pt>
    <dgm:pt modelId="{5957493A-B607-4C76-BC63-DEB3F4A8F9A2}" type="parTrans" cxnId="{95F0D185-B8EF-426D-B3C6-B43203047687}">
      <dgm:prSet/>
      <dgm:spPr/>
      <dgm:t>
        <a:bodyPr/>
        <a:lstStyle/>
        <a:p>
          <a:endParaRPr lang="fr-FR" b="1"/>
        </a:p>
      </dgm:t>
    </dgm:pt>
    <dgm:pt modelId="{5008C1E5-C98A-41C0-89E1-37295BC4B141}" type="sibTrans" cxnId="{95F0D185-B8EF-426D-B3C6-B43203047687}">
      <dgm:prSet/>
      <dgm:spPr/>
      <dgm:t>
        <a:bodyPr/>
        <a:lstStyle/>
        <a:p>
          <a:endParaRPr lang="fr-FR" b="1"/>
        </a:p>
      </dgm:t>
    </dgm:pt>
    <dgm:pt modelId="{89CC92DB-7C46-4CAC-BC95-78E068DB295D}">
      <dgm:prSet phldrT="[Texte]" custT="1"/>
      <dgm:spPr/>
      <dgm:t>
        <a:bodyPr/>
        <a:lstStyle/>
        <a:p>
          <a:r>
            <a:rPr lang="fr-FR" sz="1200" b="1" dirty="0"/>
            <a:t>Exemple : Optimisation fiscale, préparation d’une introduction en bourse (IPO).</a:t>
          </a:r>
        </a:p>
      </dgm:t>
    </dgm:pt>
    <dgm:pt modelId="{131C9771-0E6A-4E6D-A01A-FB6BFE9A5DC6}" type="parTrans" cxnId="{BA0DE636-2ECA-48FB-A16A-187550B2F59B}">
      <dgm:prSet/>
      <dgm:spPr/>
      <dgm:t>
        <a:bodyPr/>
        <a:lstStyle/>
        <a:p>
          <a:endParaRPr lang="fr-FR" b="1"/>
        </a:p>
      </dgm:t>
    </dgm:pt>
    <dgm:pt modelId="{950EC661-7528-4BA5-BC0B-BA027091EC8C}" type="sibTrans" cxnId="{BA0DE636-2ECA-48FB-A16A-187550B2F59B}">
      <dgm:prSet/>
      <dgm:spPr/>
      <dgm:t>
        <a:bodyPr/>
        <a:lstStyle/>
        <a:p>
          <a:endParaRPr lang="fr-FR" b="1"/>
        </a:p>
      </dgm:t>
    </dgm:pt>
    <dgm:pt modelId="{EE2DE6BD-DF32-4334-A143-7BC1EF2D3974}" type="pres">
      <dgm:prSet presAssocID="{2D8CFF6B-A024-41C7-B159-D5D4FF403D3A}" presName="Name0" presStyleCnt="0">
        <dgm:presLayoutVars>
          <dgm:dir/>
          <dgm:animLvl val="lvl"/>
          <dgm:resizeHandles val="exact"/>
        </dgm:presLayoutVars>
      </dgm:prSet>
      <dgm:spPr/>
    </dgm:pt>
    <dgm:pt modelId="{702BBF75-7847-46B0-A746-F1B032F7130A}" type="pres">
      <dgm:prSet presAssocID="{F929BB9F-5A40-42E5-AAD3-60872985322E}" presName="linNode" presStyleCnt="0"/>
      <dgm:spPr/>
    </dgm:pt>
    <dgm:pt modelId="{CD0E8432-754B-4E94-BF16-80A364BB94A9}" type="pres">
      <dgm:prSet presAssocID="{F929BB9F-5A40-42E5-AAD3-60872985322E}" presName="parentText" presStyleLbl="node1" presStyleIdx="0" presStyleCnt="6">
        <dgm:presLayoutVars>
          <dgm:chMax val="1"/>
          <dgm:bulletEnabled val="1"/>
        </dgm:presLayoutVars>
      </dgm:prSet>
      <dgm:spPr/>
    </dgm:pt>
    <dgm:pt modelId="{B9ABEF93-3545-4171-9599-688787AFA3A3}" type="pres">
      <dgm:prSet presAssocID="{F929BB9F-5A40-42E5-AAD3-60872985322E}" presName="descendantText" presStyleLbl="alignAccFollowNode1" presStyleIdx="0" presStyleCnt="6">
        <dgm:presLayoutVars>
          <dgm:bulletEnabled val="1"/>
        </dgm:presLayoutVars>
      </dgm:prSet>
      <dgm:spPr/>
    </dgm:pt>
    <dgm:pt modelId="{AC36FC2C-C908-48D6-8C13-4DEABDB54A5E}" type="pres">
      <dgm:prSet presAssocID="{767DB00B-C766-4779-A240-6FFB97A9E7F3}" presName="sp" presStyleCnt="0"/>
      <dgm:spPr/>
    </dgm:pt>
    <dgm:pt modelId="{10BACB2A-38C8-4FA4-B715-F20FC0A9EE44}" type="pres">
      <dgm:prSet presAssocID="{7E148316-89E5-43AE-85EE-1E3A6581776A}" presName="linNode" presStyleCnt="0"/>
      <dgm:spPr/>
    </dgm:pt>
    <dgm:pt modelId="{0F224D51-C854-45B1-8A4A-0FB0DDC9AD00}" type="pres">
      <dgm:prSet presAssocID="{7E148316-89E5-43AE-85EE-1E3A6581776A}" presName="parentText" presStyleLbl="node1" presStyleIdx="1" presStyleCnt="6">
        <dgm:presLayoutVars>
          <dgm:chMax val="1"/>
          <dgm:bulletEnabled val="1"/>
        </dgm:presLayoutVars>
      </dgm:prSet>
      <dgm:spPr/>
    </dgm:pt>
    <dgm:pt modelId="{B40B22FD-3AAE-46C7-A06D-6D7E2AC2C5C7}" type="pres">
      <dgm:prSet presAssocID="{7E148316-89E5-43AE-85EE-1E3A6581776A}" presName="descendantText" presStyleLbl="alignAccFollowNode1" presStyleIdx="1" presStyleCnt="6">
        <dgm:presLayoutVars>
          <dgm:bulletEnabled val="1"/>
        </dgm:presLayoutVars>
      </dgm:prSet>
      <dgm:spPr/>
    </dgm:pt>
    <dgm:pt modelId="{E5FEAD84-2AE1-46D6-A5FE-066A7EDBE7A6}" type="pres">
      <dgm:prSet presAssocID="{0E920C5C-65E5-4A23-B9F6-DF84508C80C7}" presName="sp" presStyleCnt="0"/>
      <dgm:spPr/>
    </dgm:pt>
    <dgm:pt modelId="{1C086862-5B3E-4880-BACC-5DF0CA50D167}" type="pres">
      <dgm:prSet presAssocID="{21C16FF1-381D-4070-A288-358CF7D9D824}" presName="linNode" presStyleCnt="0"/>
      <dgm:spPr/>
    </dgm:pt>
    <dgm:pt modelId="{EA4D89B7-7ADC-452F-B5CB-466B79AB13EA}" type="pres">
      <dgm:prSet presAssocID="{21C16FF1-381D-4070-A288-358CF7D9D824}" presName="parentText" presStyleLbl="node1" presStyleIdx="2" presStyleCnt="6">
        <dgm:presLayoutVars>
          <dgm:chMax val="1"/>
          <dgm:bulletEnabled val="1"/>
        </dgm:presLayoutVars>
      </dgm:prSet>
      <dgm:spPr/>
    </dgm:pt>
    <dgm:pt modelId="{DEFC887B-4AC0-4823-AF1B-88381C50ECEE}" type="pres">
      <dgm:prSet presAssocID="{21C16FF1-381D-4070-A288-358CF7D9D824}" presName="descendantText" presStyleLbl="alignAccFollowNode1" presStyleIdx="2" presStyleCnt="6">
        <dgm:presLayoutVars>
          <dgm:bulletEnabled val="1"/>
        </dgm:presLayoutVars>
      </dgm:prSet>
      <dgm:spPr/>
    </dgm:pt>
    <dgm:pt modelId="{F0AB42A8-67B9-4953-B53C-B9EDB5F3B07B}" type="pres">
      <dgm:prSet presAssocID="{6E73CA8C-E99A-4C08-B422-291962EC3AEB}" presName="sp" presStyleCnt="0"/>
      <dgm:spPr/>
    </dgm:pt>
    <dgm:pt modelId="{9C4D7412-8B86-4FDE-B28E-49F4BB7710EB}" type="pres">
      <dgm:prSet presAssocID="{3BAA2749-388F-42CD-8253-777F8D0442E3}" presName="linNode" presStyleCnt="0"/>
      <dgm:spPr/>
    </dgm:pt>
    <dgm:pt modelId="{810EB39A-DA21-4739-9635-3FDBCA3D3A29}" type="pres">
      <dgm:prSet presAssocID="{3BAA2749-388F-42CD-8253-777F8D0442E3}" presName="parentText" presStyleLbl="node1" presStyleIdx="3" presStyleCnt="6">
        <dgm:presLayoutVars>
          <dgm:chMax val="1"/>
          <dgm:bulletEnabled val="1"/>
        </dgm:presLayoutVars>
      </dgm:prSet>
      <dgm:spPr/>
    </dgm:pt>
    <dgm:pt modelId="{F0D955D1-C602-4758-8981-05352B7F5793}" type="pres">
      <dgm:prSet presAssocID="{3BAA2749-388F-42CD-8253-777F8D0442E3}" presName="descendantText" presStyleLbl="alignAccFollowNode1" presStyleIdx="3" presStyleCnt="6">
        <dgm:presLayoutVars>
          <dgm:bulletEnabled val="1"/>
        </dgm:presLayoutVars>
      </dgm:prSet>
      <dgm:spPr/>
    </dgm:pt>
    <dgm:pt modelId="{4771CD04-D0A5-42AC-90A7-11456BB1CC8A}" type="pres">
      <dgm:prSet presAssocID="{DD4AA911-1745-492B-B6D3-A734721D835C}" presName="sp" presStyleCnt="0"/>
      <dgm:spPr/>
    </dgm:pt>
    <dgm:pt modelId="{E9BF06B5-7120-4B75-9232-CC47C693A3D7}" type="pres">
      <dgm:prSet presAssocID="{12D261C6-3AE4-4AFB-B205-F69602AFFCB2}" presName="linNode" presStyleCnt="0"/>
      <dgm:spPr/>
    </dgm:pt>
    <dgm:pt modelId="{B2F4C5AB-A200-4658-B1FB-08C978EAD359}" type="pres">
      <dgm:prSet presAssocID="{12D261C6-3AE4-4AFB-B205-F69602AFFCB2}" presName="parentText" presStyleLbl="node1" presStyleIdx="4" presStyleCnt="6">
        <dgm:presLayoutVars>
          <dgm:chMax val="1"/>
          <dgm:bulletEnabled val="1"/>
        </dgm:presLayoutVars>
      </dgm:prSet>
      <dgm:spPr/>
    </dgm:pt>
    <dgm:pt modelId="{E54D4E1E-1D0D-4E9D-9A01-2D2A309C0372}" type="pres">
      <dgm:prSet presAssocID="{12D261C6-3AE4-4AFB-B205-F69602AFFCB2}" presName="descendantText" presStyleLbl="alignAccFollowNode1" presStyleIdx="4" presStyleCnt="6">
        <dgm:presLayoutVars>
          <dgm:bulletEnabled val="1"/>
        </dgm:presLayoutVars>
      </dgm:prSet>
      <dgm:spPr/>
    </dgm:pt>
    <dgm:pt modelId="{756AE604-34CF-456B-8D91-02127A9F7B63}" type="pres">
      <dgm:prSet presAssocID="{64FDE2F9-0013-4525-9388-1347E0B23B7F}" presName="sp" presStyleCnt="0"/>
      <dgm:spPr/>
    </dgm:pt>
    <dgm:pt modelId="{3CB4FBBA-B1BA-49D5-B8C3-FB342DD8ADFF}" type="pres">
      <dgm:prSet presAssocID="{927E0F65-7C1A-4F2F-B25E-41BD4301909E}" presName="linNode" presStyleCnt="0"/>
      <dgm:spPr/>
    </dgm:pt>
    <dgm:pt modelId="{A945F88D-3F9F-4D57-AF53-ABA5C0E5FCCB}" type="pres">
      <dgm:prSet presAssocID="{927E0F65-7C1A-4F2F-B25E-41BD4301909E}" presName="parentText" presStyleLbl="node1" presStyleIdx="5" presStyleCnt="6">
        <dgm:presLayoutVars>
          <dgm:chMax val="1"/>
          <dgm:bulletEnabled val="1"/>
        </dgm:presLayoutVars>
      </dgm:prSet>
      <dgm:spPr/>
    </dgm:pt>
    <dgm:pt modelId="{3AD87E18-890C-4DCC-A871-F352DA62A496}" type="pres">
      <dgm:prSet presAssocID="{927E0F65-7C1A-4F2F-B25E-41BD4301909E}" presName="descendantText" presStyleLbl="alignAccFollowNode1" presStyleIdx="5" presStyleCnt="6">
        <dgm:presLayoutVars>
          <dgm:bulletEnabled val="1"/>
        </dgm:presLayoutVars>
      </dgm:prSet>
      <dgm:spPr/>
    </dgm:pt>
  </dgm:ptLst>
  <dgm:cxnLst>
    <dgm:cxn modelId="{0CC25109-C62C-4E35-AD32-7841F84F2795}" srcId="{21C16FF1-381D-4070-A288-358CF7D9D824}" destId="{808A3F2B-B838-45C0-A8B5-F4AEDC6EEA4F}" srcOrd="0" destOrd="0" parTransId="{3B18D6EB-AF16-4EA8-8DCE-874BD3247CF4}" sibTransId="{D2C1A60E-4A50-4260-B643-643790588045}"/>
    <dgm:cxn modelId="{015C850E-631C-4103-A8E5-C2A8A0BC89D3}" type="presOf" srcId="{89CC92DB-7C46-4CAC-BC95-78E068DB295D}" destId="{3AD87E18-890C-4DCC-A871-F352DA62A496}" srcOrd="0" destOrd="1" presId="urn:microsoft.com/office/officeart/2005/8/layout/vList5"/>
    <dgm:cxn modelId="{E70E2B13-EADF-4233-886C-7EF82BAF07D7}" type="presOf" srcId="{7E148316-89E5-43AE-85EE-1E3A6581776A}" destId="{0F224D51-C854-45B1-8A4A-0FB0DDC9AD00}" srcOrd="0" destOrd="0" presId="urn:microsoft.com/office/officeart/2005/8/layout/vList5"/>
    <dgm:cxn modelId="{44C9FA1A-F6DF-445A-8DD0-E11FBB483134}" srcId="{2D8CFF6B-A024-41C7-B159-D5D4FF403D3A}" destId="{21C16FF1-381D-4070-A288-358CF7D9D824}" srcOrd="2" destOrd="0" parTransId="{61931BC2-0686-4625-ADDE-F6B7EA77763C}" sibTransId="{6E73CA8C-E99A-4C08-B422-291962EC3AEB}"/>
    <dgm:cxn modelId="{036F681B-8AF3-418C-A678-BD5518762EEB}" type="presOf" srcId="{D71F0BB0-EB67-4078-901A-76463EB67233}" destId="{B9ABEF93-3545-4171-9599-688787AFA3A3}" srcOrd="0" destOrd="1" presId="urn:microsoft.com/office/officeart/2005/8/layout/vList5"/>
    <dgm:cxn modelId="{4CC62320-F4C2-4A4E-A633-038A18DEB66C}" type="presOf" srcId="{DE742D99-852D-4627-92FE-79CAD9CD6B2F}" destId="{3AD87E18-890C-4DCC-A871-F352DA62A496}" srcOrd="0" destOrd="0" presId="urn:microsoft.com/office/officeart/2005/8/layout/vList5"/>
    <dgm:cxn modelId="{572E1225-AF9C-47C4-8BE7-42745966F54D}" type="presOf" srcId="{E368D0A2-CCD5-4434-8656-185955212AD1}" destId="{E54D4E1E-1D0D-4E9D-9A01-2D2A309C0372}" srcOrd="0" destOrd="1" presId="urn:microsoft.com/office/officeart/2005/8/layout/vList5"/>
    <dgm:cxn modelId="{2BB19326-8510-4D66-9581-BD137A88ECA6}" srcId="{21C16FF1-381D-4070-A288-358CF7D9D824}" destId="{880771DC-DA42-415C-ABD9-AABB48420596}" srcOrd="1" destOrd="0" parTransId="{1BB85594-5849-4E3E-86B5-3F3A94D4D92A}" sibTransId="{FDF8C317-F5F1-4415-B4DA-5E8811860655}"/>
    <dgm:cxn modelId="{5642362C-F654-430A-B3D1-4D0C3896E560}" type="presOf" srcId="{927E0F65-7C1A-4F2F-B25E-41BD4301909E}" destId="{A945F88D-3F9F-4D57-AF53-ABA5C0E5FCCB}" srcOrd="0" destOrd="0" presId="urn:microsoft.com/office/officeart/2005/8/layout/vList5"/>
    <dgm:cxn modelId="{C2F3A533-8B6F-4B45-9FEA-F8B9BA6393B4}" srcId="{F929BB9F-5A40-42E5-AAD3-60872985322E}" destId="{D71F0BB0-EB67-4078-901A-76463EB67233}" srcOrd="1" destOrd="0" parTransId="{1EC72E3C-6BDC-4D53-B31E-E8D317FF2479}" sibTransId="{06DDCB88-D094-493B-8091-42794AB789F4}"/>
    <dgm:cxn modelId="{BA0DE636-2ECA-48FB-A16A-187550B2F59B}" srcId="{927E0F65-7C1A-4F2F-B25E-41BD4301909E}" destId="{89CC92DB-7C46-4CAC-BC95-78E068DB295D}" srcOrd="1" destOrd="0" parTransId="{131C9771-0E6A-4E6D-A01A-FB6BFE9A5DC6}" sibTransId="{950EC661-7528-4BA5-BC0B-BA027091EC8C}"/>
    <dgm:cxn modelId="{F08AB53E-16AD-4CA6-B003-E47B92E707E4}" type="presOf" srcId="{880771DC-DA42-415C-ABD9-AABB48420596}" destId="{DEFC887B-4AC0-4823-AF1B-88381C50ECEE}" srcOrd="0" destOrd="1" presId="urn:microsoft.com/office/officeart/2005/8/layout/vList5"/>
    <dgm:cxn modelId="{E14D5D41-119F-45CD-B191-A680B3DE19D3}" srcId="{2D8CFF6B-A024-41C7-B159-D5D4FF403D3A}" destId="{3BAA2749-388F-42CD-8253-777F8D0442E3}" srcOrd="3" destOrd="0" parTransId="{070F0B76-2A4B-45A1-AD03-4DA919DC7288}" sibTransId="{DD4AA911-1745-492B-B6D3-A734721D835C}"/>
    <dgm:cxn modelId="{944E4444-42D9-4487-B75F-426DD154B89E}" srcId="{12D261C6-3AE4-4AFB-B205-F69602AFFCB2}" destId="{E368D0A2-CCD5-4434-8656-185955212AD1}" srcOrd="1" destOrd="0" parTransId="{D3A4802F-0EC1-4196-9459-831EB9012C83}" sibTransId="{A6B73A3A-3ABF-477C-ACAA-A37441DA4739}"/>
    <dgm:cxn modelId="{C5DBA565-579D-48A6-9C5E-63A00088F52E}" srcId="{2D8CFF6B-A024-41C7-B159-D5D4FF403D3A}" destId="{927E0F65-7C1A-4F2F-B25E-41BD4301909E}" srcOrd="5" destOrd="0" parTransId="{BDEB3903-EB9D-4C5E-81C6-2972CB9730E4}" sibTransId="{BF261D18-876F-45F3-9881-36ADF636C824}"/>
    <dgm:cxn modelId="{5FF6DB46-3EC5-4E72-B7DF-02B33F569048}" type="presOf" srcId="{72CDE6E6-6FC0-4AC6-9399-7C1DFEBF5981}" destId="{F0D955D1-C602-4758-8981-05352B7F5793}" srcOrd="0" destOrd="0" presId="urn:microsoft.com/office/officeart/2005/8/layout/vList5"/>
    <dgm:cxn modelId="{F88B9B67-8BD5-4564-8DA2-1426A0BCAF8C}" srcId="{2D8CFF6B-A024-41C7-B159-D5D4FF403D3A}" destId="{F929BB9F-5A40-42E5-AAD3-60872985322E}" srcOrd="0" destOrd="0" parTransId="{F2466298-A1D8-42A3-9A2A-5C20FA385A43}" sibTransId="{767DB00B-C766-4779-A240-6FFB97A9E7F3}"/>
    <dgm:cxn modelId="{37AF7C4D-1CC9-4C6C-884C-4324EA7B2928}" type="presOf" srcId="{F929BB9F-5A40-42E5-AAD3-60872985322E}" destId="{CD0E8432-754B-4E94-BF16-80A364BB94A9}" srcOrd="0" destOrd="0" presId="urn:microsoft.com/office/officeart/2005/8/layout/vList5"/>
    <dgm:cxn modelId="{FC5EB452-611B-40F3-8926-866ABF9994DE}" srcId="{12D261C6-3AE4-4AFB-B205-F69602AFFCB2}" destId="{AC88C45D-C50B-4F79-A7E3-654CAD69C3FA}" srcOrd="0" destOrd="0" parTransId="{89CFA92F-5A7E-43F8-91C2-B0389DA4FBD1}" sibTransId="{75E52C4C-FB5B-4676-ACAE-CF3F801A3DF9}"/>
    <dgm:cxn modelId="{6C7CB452-20D5-405B-A7B8-7B37CCEF2F87}" type="presOf" srcId="{12D261C6-3AE4-4AFB-B205-F69602AFFCB2}" destId="{B2F4C5AB-A200-4658-B1FB-08C978EAD359}" srcOrd="0" destOrd="0" presId="urn:microsoft.com/office/officeart/2005/8/layout/vList5"/>
    <dgm:cxn modelId="{76372A7C-4FC1-46EE-9194-24FA34288A5E}" srcId="{7E148316-89E5-43AE-85EE-1E3A6581776A}" destId="{FF23DAB1-FD9A-4B15-AEA8-70C003985123}" srcOrd="0" destOrd="0" parTransId="{7CC83FCA-0F71-4A58-B015-796556C41D84}" sibTransId="{9E62A29C-7AF5-4473-8ED5-1719FD7B5BF8}"/>
    <dgm:cxn modelId="{38449A80-3E07-49ED-9A6C-06C8D6AC6650}" srcId="{F929BB9F-5A40-42E5-AAD3-60872985322E}" destId="{309F9442-2235-4055-8E92-BD6440EAD40D}" srcOrd="0" destOrd="0" parTransId="{ED6D5B47-64B7-420B-A167-FE9034712179}" sibTransId="{98B5A72C-0E39-46C7-B64E-3C9555580B82}"/>
    <dgm:cxn modelId="{95F0D185-B8EF-426D-B3C6-B43203047687}" srcId="{927E0F65-7C1A-4F2F-B25E-41BD4301909E}" destId="{DE742D99-852D-4627-92FE-79CAD9CD6B2F}" srcOrd="0" destOrd="0" parTransId="{5957493A-B607-4C76-BC63-DEB3F4A8F9A2}" sibTransId="{5008C1E5-C98A-41C0-89E1-37295BC4B141}"/>
    <dgm:cxn modelId="{FD905D8F-550D-40D1-AEAC-CF7F803E45C1}" type="presOf" srcId="{FF23DAB1-FD9A-4B15-AEA8-70C003985123}" destId="{B40B22FD-3AAE-46C7-A06D-6D7E2AC2C5C7}" srcOrd="0" destOrd="0" presId="urn:microsoft.com/office/officeart/2005/8/layout/vList5"/>
    <dgm:cxn modelId="{923B2595-0A17-4E73-B52D-30E5D02035EC}" type="presOf" srcId="{21C16FF1-381D-4070-A288-358CF7D9D824}" destId="{EA4D89B7-7ADC-452F-B5CB-466B79AB13EA}" srcOrd="0" destOrd="0" presId="urn:microsoft.com/office/officeart/2005/8/layout/vList5"/>
    <dgm:cxn modelId="{548B4D96-436F-4EBD-97E9-C870E9D8092C}" srcId="{3BAA2749-388F-42CD-8253-777F8D0442E3}" destId="{2DCD3A83-3667-45C5-951E-14C0B4088905}" srcOrd="1" destOrd="0" parTransId="{442FCE64-9E22-4338-9035-F99ECFAAB418}" sibTransId="{0AC6BF11-549F-49BC-8607-C04F1A4BB4E2}"/>
    <dgm:cxn modelId="{D16A4E99-BA5E-4E90-B51B-CED01A8BF1F9}" type="presOf" srcId="{2D8CFF6B-A024-41C7-B159-D5D4FF403D3A}" destId="{EE2DE6BD-DF32-4334-A143-7BC1EF2D3974}" srcOrd="0" destOrd="0" presId="urn:microsoft.com/office/officeart/2005/8/layout/vList5"/>
    <dgm:cxn modelId="{23CAC89A-D6A0-4070-9349-A2A5854DBB06}" srcId="{2D8CFF6B-A024-41C7-B159-D5D4FF403D3A}" destId="{7E148316-89E5-43AE-85EE-1E3A6581776A}" srcOrd="1" destOrd="0" parTransId="{421BD7D7-10EA-4A29-8871-70D441F4347B}" sibTransId="{0E920C5C-65E5-4A23-B9F6-DF84508C80C7}"/>
    <dgm:cxn modelId="{D1AEA4A8-C026-4DFD-AA0C-F9B5F3D7B131}" type="presOf" srcId="{309F9442-2235-4055-8E92-BD6440EAD40D}" destId="{B9ABEF93-3545-4171-9599-688787AFA3A3}" srcOrd="0" destOrd="0" presId="urn:microsoft.com/office/officeart/2005/8/layout/vList5"/>
    <dgm:cxn modelId="{AC4A86BE-8DF0-48DE-A8EC-1DE0B8C334F1}" type="presOf" srcId="{9E7A439A-5702-4B0D-B922-E1F205EFA908}" destId="{B40B22FD-3AAE-46C7-A06D-6D7E2AC2C5C7}" srcOrd="0" destOrd="1" presId="urn:microsoft.com/office/officeart/2005/8/layout/vList5"/>
    <dgm:cxn modelId="{1D339FC4-2096-4666-9EA6-F456E77EFBD3}" srcId="{3BAA2749-388F-42CD-8253-777F8D0442E3}" destId="{72CDE6E6-6FC0-4AC6-9399-7C1DFEBF5981}" srcOrd="0" destOrd="0" parTransId="{CF198B03-1F6C-4472-AC55-3E951559AEBE}" sibTransId="{B9226951-66EB-494E-9051-2BF50B36B62E}"/>
    <dgm:cxn modelId="{3FFE22CD-6E09-4D1E-BDB4-346544BA319E}" type="presOf" srcId="{808A3F2B-B838-45C0-A8B5-F4AEDC6EEA4F}" destId="{DEFC887B-4AC0-4823-AF1B-88381C50ECEE}" srcOrd="0" destOrd="0" presId="urn:microsoft.com/office/officeart/2005/8/layout/vList5"/>
    <dgm:cxn modelId="{E87445D9-246C-4D53-8726-058EA2AF074F}" srcId="{2D8CFF6B-A024-41C7-B159-D5D4FF403D3A}" destId="{12D261C6-3AE4-4AFB-B205-F69602AFFCB2}" srcOrd="4" destOrd="0" parTransId="{C888B4D6-B427-4D5D-9FD9-27435923DEE3}" sibTransId="{64FDE2F9-0013-4525-9388-1347E0B23B7F}"/>
    <dgm:cxn modelId="{C3DC08E0-3B80-401C-9D41-2739F5B5F277}" type="presOf" srcId="{2DCD3A83-3667-45C5-951E-14C0B4088905}" destId="{F0D955D1-C602-4758-8981-05352B7F5793}" srcOrd="0" destOrd="1" presId="urn:microsoft.com/office/officeart/2005/8/layout/vList5"/>
    <dgm:cxn modelId="{C1C26CE0-E66B-4156-9C23-4DA047295DA0}" srcId="{7E148316-89E5-43AE-85EE-1E3A6581776A}" destId="{9E7A439A-5702-4B0D-B922-E1F205EFA908}" srcOrd="1" destOrd="0" parTransId="{3B991CA2-F291-4B3A-973D-1CB3F41E4679}" sibTransId="{AF7D62BB-2525-43A5-8D6D-8596A4B2B34A}"/>
    <dgm:cxn modelId="{A7EF93EA-852F-438C-B027-63F01B2FCC12}" type="presOf" srcId="{AC88C45D-C50B-4F79-A7E3-654CAD69C3FA}" destId="{E54D4E1E-1D0D-4E9D-9A01-2D2A309C0372}" srcOrd="0" destOrd="0" presId="urn:microsoft.com/office/officeart/2005/8/layout/vList5"/>
    <dgm:cxn modelId="{78C92EF0-4070-40EA-A68B-D76CF70C7722}" type="presOf" srcId="{3BAA2749-388F-42CD-8253-777F8D0442E3}" destId="{810EB39A-DA21-4739-9635-3FDBCA3D3A29}" srcOrd="0" destOrd="0" presId="urn:microsoft.com/office/officeart/2005/8/layout/vList5"/>
    <dgm:cxn modelId="{897D0374-6BF6-4C72-A035-64B30B82759F}" type="presParOf" srcId="{EE2DE6BD-DF32-4334-A143-7BC1EF2D3974}" destId="{702BBF75-7847-46B0-A746-F1B032F7130A}" srcOrd="0" destOrd="0" presId="urn:microsoft.com/office/officeart/2005/8/layout/vList5"/>
    <dgm:cxn modelId="{3EB6AB6B-0FA6-40A5-9214-3C8903A6C940}" type="presParOf" srcId="{702BBF75-7847-46B0-A746-F1B032F7130A}" destId="{CD0E8432-754B-4E94-BF16-80A364BB94A9}" srcOrd="0" destOrd="0" presId="urn:microsoft.com/office/officeart/2005/8/layout/vList5"/>
    <dgm:cxn modelId="{9E1046F8-4000-45E1-80DC-6EDFC7E37CE3}" type="presParOf" srcId="{702BBF75-7847-46B0-A746-F1B032F7130A}" destId="{B9ABEF93-3545-4171-9599-688787AFA3A3}" srcOrd="1" destOrd="0" presId="urn:microsoft.com/office/officeart/2005/8/layout/vList5"/>
    <dgm:cxn modelId="{79398C69-DDBB-4421-BAE8-8B64574FEEA5}" type="presParOf" srcId="{EE2DE6BD-DF32-4334-A143-7BC1EF2D3974}" destId="{AC36FC2C-C908-48D6-8C13-4DEABDB54A5E}" srcOrd="1" destOrd="0" presId="urn:microsoft.com/office/officeart/2005/8/layout/vList5"/>
    <dgm:cxn modelId="{04885455-0FC4-44AF-AFC4-A340E62D36DA}" type="presParOf" srcId="{EE2DE6BD-DF32-4334-A143-7BC1EF2D3974}" destId="{10BACB2A-38C8-4FA4-B715-F20FC0A9EE44}" srcOrd="2" destOrd="0" presId="urn:microsoft.com/office/officeart/2005/8/layout/vList5"/>
    <dgm:cxn modelId="{C1F07A4C-7591-4736-A351-22D8D7F50836}" type="presParOf" srcId="{10BACB2A-38C8-4FA4-B715-F20FC0A9EE44}" destId="{0F224D51-C854-45B1-8A4A-0FB0DDC9AD00}" srcOrd="0" destOrd="0" presId="urn:microsoft.com/office/officeart/2005/8/layout/vList5"/>
    <dgm:cxn modelId="{6703F6F3-B760-4F5D-AA53-6EAA0DC7E459}" type="presParOf" srcId="{10BACB2A-38C8-4FA4-B715-F20FC0A9EE44}" destId="{B40B22FD-3AAE-46C7-A06D-6D7E2AC2C5C7}" srcOrd="1" destOrd="0" presId="urn:microsoft.com/office/officeart/2005/8/layout/vList5"/>
    <dgm:cxn modelId="{4FB6CFF4-BF56-4A26-B055-1BEB1A2AD644}" type="presParOf" srcId="{EE2DE6BD-DF32-4334-A143-7BC1EF2D3974}" destId="{E5FEAD84-2AE1-46D6-A5FE-066A7EDBE7A6}" srcOrd="3" destOrd="0" presId="urn:microsoft.com/office/officeart/2005/8/layout/vList5"/>
    <dgm:cxn modelId="{CE18A744-AD2A-4F11-AFFE-755F75692CD8}" type="presParOf" srcId="{EE2DE6BD-DF32-4334-A143-7BC1EF2D3974}" destId="{1C086862-5B3E-4880-BACC-5DF0CA50D167}" srcOrd="4" destOrd="0" presId="urn:microsoft.com/office/officeart/2005/8/layout/vList5"/>
    <dgm:cxn modelId="{AB4142FF-4489-4609-B416-559151EBF356}" type="presParOf" srcId="{1C086862-5B3E-4880-BACC-5DF0CA50D167}" destId="{EA4D89B7-7ADC-452F-B5CB-466B79AB13EA}" srcOrd="0" destOrd="0" presId="urn:microsoft.com/office/officeart/2005/8/layout/vList5"/>
    <dgm:cxn modelId="{EE164AB8-4B87-43C6-A4B2-1BEAAB30E59C}" type="presParOf" srcId="{1C086862-5B3E-4880-BACC-5DF0CA50D167}" destId="{DEFC887B-4AC0-4823-AF1B-88381C50ECEE}" srcOrd="1" destOrd="0" presId="urn:microsoft.com/office/officeart/2005/8/layout/vList5"/>
    <dgm:cxn modelId="{BFD9DAB0-EF74-4E04-9971-DE573AEE0B62}" type="presParOf" srcId="{EE2DE6BD-DF32-4334-A143-7BC1EF2D3974}" destId="{F0AB42A8-67B9-4953-B53C-B9EDB5F3B07B}" srcOrd="5" destOrd="0" presId="urn:microsoft.com/office/officeart/2005/8/layout/vList5"/>
    <dgm:cxn modelId="{8E88813A-C680-43D6-A368-7225790FE42F}" type="presParOf" srcId="{EE2DE6BD-DF32-4334-A143-7BC1EF2D3974}" destId="{9C4D7412-8B86-4FDE-B28E-49F4BB7710EB}" srcOrd="6" destOrd="0" presId="urn:microsoft.com/office/officeart/2005/8/layout/vList5"/>
    <dgm:cxn modelId="{4735BCCC-2A69-4859-A0B2-DEB4026C32EB}" type="presParOf" srcId="{9C4D7412-8B86-4FDE-B28E-49F4BB7710EB}" destId="{810EB39A-DA21-4739-9635-3FDBCA3D3A29}" srcOrd="0" destOrd="0" presId="urn:microsoft.com/office/officeart/2005/8/layout/vList5"/>
    <dgm:cxn modelId="{4E857E77-2647-4484-8221-AA085BDF7939}" type="presParOf" srcId="{9C4D7412-8B86-4FDE-B28E-49F4BB7710EB}" destId="{F0D955D1-C602-4758-8981-05352B7F5793}" srcOrd="1" destOrd="0" presId="urn:microsoft.com/office/officeart/2005/8/layout/vList5"/>
    <dgm:cxn modelId="{5B78EEAB-1251-4D4C-BB89-A879B6B64CA5}" type="presParOf" srcId="{EE2DE6BD-DF32-4334-A143-7BC1EF2D3974}" destId="{4771CD04-D0A5-42AC-90A7-11456BB1CC8A}" srcOrd="7" destOrd="0" presId="urn:microsoft.com/office/officeart/2005/8/layout/vList5"/>
    <dgm:cxn modelId="{5C64E9BE-3A88-4647-BDB8-529631696743}" type="presParOf" srcId="{EE2DE6BD-DF32-4334-A143-7BC1EF2D3974}" destId="{E9BF06B5-7120-4B75-9232-CC47C693A3D7}" srcOrd="8" destOrd="0" presId="urn:microsoft.com/office/officeart/2005/8/layout/vList5"/>
    <dgm:cxn modelId="{9809ABDD-6CA7-4F94-B178-048898FD0CDB}" type="presParOf" srcId="{E9BF06B5-7120-4B75-9232-CC47C693A3D7}" destId="{B2F4C5AB-A200-4658-B1FB-08C978EAD359}" srcOrd="0" destOrd="0" presId="urn:microsoft.com/office/officeart/2005/8/layout/vList5"/>
    <dgm:cxn modelId="{426399D5-BF9E-469C-838C-87554EC1F814}" type="presParOf" srcId="{E9BF06B5-7120-4B75-9232-CC47C693A3D7}" destId="{E54D4E1E-1D0D-4E9D-9A01-2D2A309C0372}" srcOrd="1" destOrd="0" presId="urn:microsoft.com/office/officeart/2005/8/layout/vList5"/>
    <dgm:cxn modelId="{D3EEECFF-AA79-42B0-B033-4658D7C171A5}" type="presParOf" srcId="{EE2DE6BD-DF32-4334-A143-7BC1EF2D3974}" destId="{756AE604-34CF-456B-8D91-02127A9F7B63}" srcOrd="9" destOrd="0" presId="urn:microsoft.com/office/officeart/2005/8/layout/vList5"/>
    <dgm:cxn modelId="{A8426911-018B-4073-92C5-000A52EABF8E}" type="presParOf" srcId="{EE2DE6BD-DF32-4334-A143-7BC1EF2D3974}" destId="{3CB4FBBA-B1BA-49D5-B8C3-FB342DD8ADFF}" srcOrd="10" destOrd="0" presId="urn:microsoft.com/office/officeart/2005/8/layout/vList5"/>
    <dgm:cxn modelId="{12E130DC-0E71-4FC3-A732-A8403A455DDB}" type="presParOf" srcId="{3CB4FBBA-B1BA-49D5-B8C3-FB342DD8ADFF}" destId="{A945F88D-3F9F-4D57-AF53-ABA5C0E5FCCB}" srcOrd="0" destOrd="0" presId="urn:microsoft.com/office/officeart/2005/8/layout/vList5"/>
    <dgm:cxn modelId="{EEE85907-8824-4675-9C63-B25643C52DE6}" type="presParOf" srcId="{3CB4FBBA-B1BA-49D5-B8C3-FB342DD8ADFF}" destId="{3AD87E18-890C-4DCC-A871-F352DA62A49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0B6E35-B119-4C8F-B62E-4F196340355B}" type="doc">
      <dgm:prSet loTypeId="urn:microsoft.com/office/officeart/2005/8/layout/hProcess4" loCatId="process" qsTypeId="urn:microsoft.com/office/officeart/2005/8/quickstyle/simple5" qsCatId="simple" csTypeId="urn:microsoft.com/office/officeart/2005/8/colors/colorful1" csCatId="colorful" phldr="1"/>
      <dgm:spPr/>
      <dgm:t>
        <a:bodyPr/>
        <a:lstStyle/>
        <a:p>
          <a:endParaRPr lang="fr-FR"/>
        </a:p>
      </dgm:t>
    </dgm:pt>
    <dgm:pt modelId="{97A656FC-D900-4C93-9C9D-B6F1D3FA6B4F}">
      <dgm:prSet phldrT="[Texte]"/>
      <dgm:spPr/>
      <dgm:t>
        <a:bodyPr/>
        <a:lstStyle/>
        <a:p>
          <a:r>
            <a:rPr lang="fr-FR" dirty="0"/>
            <a:t>Audit et diagnostic</a:t>
          </a:r>
        </a:p>
      </dgm:t>
    </dgm:pt>
    <dgm:pt modelId="{12EDC741-2EDC-4BFB-AB18-6C7DA2754B1C}" type="parTrans" cxnId="{8F70DCEB-6B6C-4394-B363-C4FFEBD0BC1A}">
      <dgm:prSet/>
      <dgm:spPr/>
      <dgm:t>
        <a:bodyPr/>
        <a:lstStyle/>
        <a:p>
          <a:endParaRPr lang="fr-FR"/>
        </a:p>
      </dgm:t>
    </dgm:pt>
    <dgm:pt modelId="{AFE81D66-B652-47AB-B253-C2A1CFA45308}" type="sibTrans" cxnId="{8F70DCEB-6B6C-4394-B363-C4FFEBD0BC1A}">
      <dgm:prSet/>
      <dgm:spPr/>
      <dgm:t>
        <a:bodyPr/>
        <a:lstStyle/>
        <a:p>
          <a:endParaRPr lang="fr-FR"/>
        </a:p>
      </dgm:t>
    </dgm:pt>
    <dgm:pt modelId="{BE2A4E30-C35A-4DB2-8B74-4B270201E2A7}">
      <dgm:prSet phldrT="[Texte]"/>
      <dgm:spPr/>
      <dgm:t>
        <a:bodyPr/>
        <a:lstStyle/>
        <a:p>
          <a:r>
            <a:rPr lang="fr-FR" dirty="0"/>
            <a:t>Conseil et recommandations</a:t>
          </a:r>
        </a:p>
      </dgm:t>
    </dgm:pt>
    <dgm:pt modelId="{49E8EBE7-6674-4D96-A7F3-A2967BC73CB8}" type="parTrans" cxnId="{D640A895-C38D-4BC3-AAF3-05EBF1683E34}">
      <dgm:prSet/>
      <dgm:spPr/>
      <dgm:t>
        <a:bodyPr/>
        <a:lstStyle/>
        <a:p>
          <a:endParaRPr lang="fr-FR"/>
        </a:p>
      </dgm:t>
    </dgm:pt>
    <dgm:pt modelId="{BC821239-8E58-4BFA-8F71-5FD322F427F9}" type="sibTrans" cxnId="{D640A895-C38D-4BC3-AAF3-05EBF1683E34}">
      <dgm:prSet/>
      <dgm:spPr/>
      <dgm:t>
        <a:bodyPr/>
        <a:lstStyle/>
        <a:p>
          <a:endParaRPr lang="fr-FR"/>
        </a:p>
      </dgm:t>
    </dgm:pt>
    <dgm:pt modelId="{C412908F-DE08-4612-AF72-C95747DE4456}">
      <dgm:prSet phldrT="[Texte]"/>
      <dgm:spPr/>
      <dgm:t>
        <a:bodyPr/>
        <a:lstStyle/>
        <a:p>
          <a:r>
            <a:rPr lang="fr-FR" dirty="0"/>
            <a:t>Accompagnement au changement</a:t>
          </a:r>
        </a:p>
      </dgm:t>
    </dgm:pt>
    <dgm:pt modelId="{5FB7451D-10AC-4253-BAA5-8B5F88A6C17B}" type="parTrans" cxnId="{44B8314D-9E34-46A9-8F77-544F5C76D26E}">
      <dgm:prSet/>
      <dgm:spPr/>
      <dgm:t>
        <a:bodyPr/>
        <a:lstStyle/>
        <a:p>
          <a:endParaRPr lang="fr-FR"/>
        </a:p>
      </dgm:t>
    </dgm:pt>
    <dgm:pt modelId="{88EB0FD9-E2B9-4491-A167-451B2C327DDC}" type="sibTrans" cxnId="{44B8314D-9E34-46A9-8F77-544F5C76D26E}">
      <dgm:prSet/>
      <dgm:spPr/>
      <dgm:t>
        <a:bodyPr/>
        <a:lstStyle/>
        <a:p>
          <a:endParaRPr lang="fr-FR"/>
        </a:p>
      </dgm:t>
    </dgm:pt>
    <dgm:pt modelId="{73E272CD-9F0F-4271-A8E7-5FFD1C13F894}">
      <dgm:prSet phldrT="[Texte]"/>
      <dgm:spPr/>
      <dgm:t>
        <a:bodyPr/>
        <a:lstStyle/>
        <a:p>
          <a:r>
            <a:rPr lang="fr-FR" dirty="0"/>
            <a:t>Formation et transfert de compétences</a:t>
          </a:r>
        </a:p>
      </dgm:t>
    </dgm:pt>
    <dgm:pt modelId="{9998BCB0-2824-46EE-B2FF-EAD34E22E1F3}" type="parTrans" cxnId="{2CBD8C95-1128-4105-8EA0-3095D0D4B19C}">
      <dgm:prSet/>
      <dgm:spPr/>
      <dgm:t>
        <a:bodyPr/>
        <a:lstStyle/>
        <a:p>
          <a:endParaRPr lang="fr-FR"/>
        </a:p>
      </dgm:t>
    </dgm:pt>
    <dgm:pt modelId="{5D73125F-0698-4254-89A4-6E3118B4EE62}" type="sibTrans" cxnId="{2CBD8C95-1128-4105-8EA0-3095D0D4B19C}">
      <dgm:prSet/>
      <dgm:spPr/>
      <dgm:t>
        <a:bodyPr/>
        <a:lstStyle/>
        <a:p>
          <a:endParaRPr lang="fr-FR"/>
        </a:p>
      </dgm:t>
    </dgm:pt>
    <dgm:pt modelId="{86F6A393-3171-4E41-BC68-FBCEA1CEBEB5}">
      <dgm:prSet/>
      <dgm:spPr/>
      <dgm:t>
        <a:bodyPr/>
        <a:lstStyle/>
        <a:p>
          <a:endParaRPr lang="fr-FR" dirty="0"/>
        </a:p>
      </dgm:t>
    </dgm:pt>
    <dgm:pt modelId="{058B2B99-1977-4AFE-AA48-F19976A0E7C7}" type="parTrans" cxnId="{53BF6FFA-7645-4D88-B05B-0E7A28376B15}">
      <dgm:prSet/>
      <dgm:spPr/>
      <dgm:t>
        <a:bodyPr/>
        <a:lstStyle/>
        <a:p>
          <a:endParaRPr lang="fr-FR"/>
        </a:p>
      </dgm:t>
    </dgm:pt>
    <dgm:pt modelId="{B13F8ABF-2CFA-444B-9826-2518B969B1C1}" type="sibTrans" cxnId="{53BF6FFA-7645-4D88-B05B-0E7A28376B15}">
      <dgm:prSet/>
      <dgm:spPr/>
      <dgm:t>
        <a:bodyPr/>
        <a:lstStyle/>
        <a:p>
          <a:endParaRPr lang="fr-FR"/>
        </a:p>
      </dgm:t>
    </dgm:pt>
    <dgm:pt modelId="{0F5AE7C9-24EC-438A-B88C-43A569EA6A31}">
      <dgm:prSet/>
      <dgm:spPr/>
      <dgm:t>
        <a:bodyPr/>
        <a:lstStyle/>
        <a:p>
          <a:r>
            <a:rPr lang="fr-FR"/>
            <a:t>Évaluer l’état actuel et identifier les points d'amélioration.</a:t>
          </a:r>
        </a:p>
      </dgm:t>
    </dgm:pt>
    <dgm:pt modelId="{111F2281-48D2-42CF-B295-BA7A1DFB499F}" type="parTrans" cxnId="{7DC05910-1E0E-4F3B-9517-632D57AF7034}">
      <dgm:prSet/>
      <dgm:spPr/>
      <dgm:t>
        <a:bodyPr/>
        <a:lstStyle/>
        <a:p>
          <a:endParaRPr lang="fr-FR"/>
        </a:p>
      </dgm:t>
    </dgm:pt>
    <dgm:pt modelId="{20FAE77A-F73B-42A3-86E5-09C8CDAD098B}" type="sibTrans" cxnId="{7DC05910-1E0E-4F3B-9517-632D57AF7034}">
      <dgm:prSet/>
      <dgm:spPr/>
      <dgm:t>
        <a:bodyPr/>
        <a:lstStyle/>
        <a:p>
          <a:endParaRPr lang="fr-FR"/>
        </a:p>
      </dgm:t>
    </dgm:pt>
    <dgm:pt modelId="{B0294935-545E-4332-A65B-1A05319ED5A8}">
      <dgm:prSet/>
      <dgm:spPr/>
      <dgm:t>
        <a:bodyPr/>
        <a:lstStyle/>
        <a:p>
          <a:r>
            <a:rPr lang="fr-FR" dirty="0"/>
            <a:t>Proposer des solutions concrètes et adaptées.</a:t>
          </a:r>
        </a:p>
      </dgm:t>
    </dgm:pt>
    <dgm:pt modelId="{E6F902AC-CC38-40EB-B62E-B98B263E7BF5}" type="parTrans" cxnId="{68948307-0F0A-40E7-B6D7-C0F88C23C7AA}">
      <dgm:prSet/>
      <dgm:spPr/>
      <dgm:t>
        <a:bodyPr/>
        <a:lstStyle/>
        <a:p>
          <a:endParaRPr lang="fr-FR"/>
        </a:p>
      </dgm:t>
    </dgm:pt>
    <dgm:pt modelId="{58C751E3-E663-4004-9DC1-95D3A1DD0736}" type="sibTrans" cxnId="{68948307-0F0A-40E7-B6D7-C0F88C23C7AA}">
      <dgm:prSet/>
      <dgm:spPr/>
      <dgm:t>
        <a:bodyPr/>
        <a:lstStyle/>
        <a:p>
          <a:endParaRPr lang="fr-FR"/>
        </a:p>
      </dgm:t>
    </dgm:pt>
    <dgm:pt modelId="{842D43A7-C9B5-4704-B206-F8F3EE731E25}">
      <dgm:prSet/>
      <dgm:spPr/>
      <dgm:t>
        <a:bodyPr/>
        <a:lstStyle/>
        <a:p>
          <a:endParaRPr lang="fr-FR" dirty="0"/>
        </a:p>
      </dgm:t>
    </dgm:pt>
    <dgm:pt modelId="{E7488B23-630E-45B9-8AC1-2B8202600D1A}" type="parTrans" cxnId="{0506A300-9FDC-4071-B93D-9298F6F03A53}">
      <dgm:prSet/>
      <dgm:spPr/>
      <dgm:t>
        <a:bodyPr/>
        <a:lstStyle/>
        <a:p>
          <a:endParaRPr lang="fr-FR"/>
        </a:p>
      </dgm:t>
    </dgm:pt>
    <dgm:pt modelId="{BD713745-318A-40D7-A8B0-A45758CEA9DD}" type="sibTrans" cxnId="{0506A300-9FDC-4071-B93D-9298F6F03A53}">
      <dgm:prSet/>
      <dgm:spPr/>
      <dgm:t>
        <a:bodyPr/>
        <a:lstStyle/>
        <a:p>
          <a:endParaRPr lang="fr-FR"/>
        </a:p>
      </dgm:t>
    </dgm:pt>
    <dgm:pt modelId="{F5815ED8-72B1-4C88-A90D-8CC23C70B179}">
      <dgm:prSet/>
      <dgm:spPr/>
      <dgm:t>
        <a:bodyPr/>
        <a:lstStyle/>
        <a:p>
          <a:r>
            <a:rPr lang="fr-FR"/>
            <a:t>Aider à l'implémentation des solutions et à la gestion des résistances.</a:t>
          </a:r>
        </a:p>
      </dgm:t>
    </dgm:pt>
    <dgm:pt modelId="{E8D90B7F-09BE-46BF-9481-6C443685AA40}" type="parTrans" cxnId="{232E2E79-09C1-4728-A526-67495263D79C}">
      <dgm:prSet/>
      <dgm:spPr/>
      <dgm:t>
        <a:bodyPr/>
        <a:lstStyle/>
        <a:p>
          <a:endParaRPr lang="fr-FR"/>
        </a:p>
      </dgm:t>
    </dgm:pt>
    <dgm:pt modelId="{80CCC091-67D2-4CB6-8BAF-0044806C4698}" type="sibTrans" cxnId="{232E2E79-09C1-4728-A526-67495263D79C}">
      <dgm:prSet/>
      <dgm:spPr/>
      <dgm:t>
        <a:bodyPr/>
        <a:lstStyle/>
        <a:p>
          <a:endParaRPr lang="fr-FR"/>
        </a:p>
      </dgm:t>
    </dgm:pt>
    <dgm:pt modelId="{7ACA39DA-447E-4B6A-8A9B-73040C1C0899}">
      <dgm:prSet/>
      <dgm:spPr/>
      <dgm:t>
        <a:bodyPr/>
        <a:lstStyle/>
        <a:p>
          <a:endParaRPr lang="fr-FR" dirty="0"/>
        </a:p>
      </dgm:t>
    </dgm:pt>
    <dgm:pt modelId="{3CD405AD-4928-4D47-9961-3C08A32D7EF4}" type="parTrans" cxnId="{34F65A2A-E845-42D4-8653-2B919E85548F}">
      <dgm:prSet/>
      <dgm:spPr/>
      <dgm:t>
        <a:bodyPr/>
        <a:lstStyle/>
        <a:p>
          <a:endParaRPr lang="fr-FR"/>
        </a:p>
      </dgm:t>
    </dgm:pt>
    <dgm:pt modelId="{646F86DD-5B88-4DF8-9587-B4E40C026745}" type="sibTrans" cxnId="{34F65A2A-E845-42D4-8653-2B919E85548F}">
      <dgm:prSet/>
      <dgm:spPr/>
      <dgm:t>
        <a:bodyPr/>
        <a:lstStyle/>
        <a:p>
          <a:endParaRPr lang="fr-FR"/>
        </a:p>
      </dgm:t>
    </dgm:pt>
    <dgm:pt modelId="{4086DA1A-5CD5-493E-8552-FA841EC69A15}">
      <dgm:prSet/>
      <dgm:spPr/>
      <dgm:t>
        <a:bodyPr/>
        <a:lstStyle/>
        <a:p>
          <a:r>
            <a:rPr lang="fr-FR"/>
            <a:t>Former les équipes internes pour garantir l'autonomie après la mission.</a:t>
          </a:r>
        </a:p>
      </dgm:t>
    </dgm:pt>
    <dgm:pt modelId="{6DC4C5BD-74A8-4502-9EAB-2FC5B549B527}" type="parTrans" cxnId="{ACC92336-73D1-48AC-8E5D-697BF785BE0D}">
      <dgm:prSet/>
      <dgm:spPr/>
      <dgm:t>
        <a:bodyPr/>
        <a:lstStyle/>
        <a:p>
          <a:endParaRPr lang="fr-FR"/>
        </a:p>
      </dgm:t>
    </dgm:pt>
    <dgm:pt modelId="{C83B630C-0B69-4C20-8893-0B3EC15B1BB1}" type="sibTrans" cxnId="{ACC92336-73D1-48AC-8E5D-697BF785BE0D}">
      <dgm:prSet/>
      <dgm:spPr/>
      <dgm:t>
        <a:bodyPr/>
        <a:lstStyle/>
        <a:p>
          <a:endParaRPr lang="fr-FR"/>
        </a:p>
      </dgm:t>
    </dgm:pt>
    <dgm:pt modelId="{A5B94024-D13A-4F1F-B8EB-6C01D07A4740}" type="pres">
      <dgm:prSet presAssocID="{DC0B6E35-B119-4C8F-B62E-4F196340355B}" presName="Name0" presStyleCnt="0">
        <dgm:presLayoutVars>
          <dgm:dir/>
          <dgm:animLvl val="lvl"/>
          <dgm:resizeHandles val="exact"/>
        </dgm:presLayoutVars>
      </dgm:prSet>
      <dgm:spPr/>
    </dgm:pt>
    <dgm:pt modelId="{B76399A1-6D87-4FE9-A648-79D2C68F59F1}" type="pres">
      <dgm:prSet presAssocID="{DC0B6E35-B119-4C8F-B62E-4F196340355B}" presName="tSp" presStyleCnt="0"/>
      <dgm:spPr/>
    </dgm:pt>
    <dgm:pt modelId="{6682E2DD-069C-435A-983B-2B7064F3F9A3}" type="pres">
      <dgm:prSet presAssocID="{DC0B6E35-B119-4C8F-B62E-4F196340355B}" presName="bSp" presStyleCnt="0"/>
      <dgm:spPr/>
    </dgm:pt>
    <dgm:pt modelId="{4129A52F-FF34-4D27-B341-BD94E1C9AD90}" type="pres">
      <dgm:prSet presAssocID="{DC0B6E35-B119-4C8F-B62E-4F196340355B}" presName="process" presStyleCnt="0"/>
      <dgm:spPr/>
    </dgm:pt>
    <dgm:pt modelId="{FD7942ED-4A90-4315-9929-55335EE70B93}" type="pres">
      <dgm:prSet presAssocID="{97A656FC-D900-4C93-9C9D-B6F1D3FA6B4F}" presName="composite1" presStyleCnt="0"/>
      <dgm:spPr/>
    </dgm:pt>
    <dgm:pt modelId="{2B57AE70-1786-4182-9A4E-373EB956DEDD}" type="pres">
      <dgm:prSet presAssocID="{97A656FC-D900-4C93-9C9D-B6F1D3FA6B4F}" presName="dummyNode1" presStyleLbl="node1" presStyleIdx="0" presStyleCnt="4"/>
      <dgm:spPr/>
    </dgm:pt>
    <dgm:pt modelId="{FA2FECA1-AF6C-4171-9D14-A866735DA670}" type="pres">
      <dgm:prSet presAssocID="{97A656FC-D900-4C93-9C9D-B6F1D3FA6B4F}" presName="childNode1" presStyleLbl="bgAcc1" presStyleIdx="0" presStyleCnt="4">
        <dgm:presLayoutVars>
          <dgm:bulletEnabled val="1"/>
        </dgm:presLayoutVars>
      </dgm:prSet>
      <dgm:spPr/>
    </dgm:pt>
    <dgm:pt modelId="{62B4E30F-DBD8-4067-9BF9-CF55A057FDF4}" type="pres">
      <dgm:prSet presAssocID="{97A656FC-D900-4C93-9C9D-B6F1D3FA6B4F}" presName="childNode1tx" presStyleLbl="bgAcc1" presStyleIdx="0" presStyleCnt="4">
        <dgm:presLayoutVars>
          <dgm:bulletEnabled val="1"/>
        </dgm:presLayoutVars>
      </dgm:prSet>
      <dgm:spPr/>
    </dgm:pt>
    <dgm:pt modelId="{69B6F6FB-3465-43B7-9846-9BC96A8A790A}" type="pres">
      <dgm:prSet presAssocID="{97A656FC-D900-4C93-9C9D-B6F1D3FA6B4F}" presName="parentNode1" presStyleLbl="node1" presStyleIdx="0" presStyleCnt="4">
        <dgm:presLayoutVars>
          <dgm:chMax val="1"/>
          <dgm:bulletEnabled val="1"/>
        </dgm:presLayoutVars>
      </dgm:prSet>
      <dgm:spPr/>
    </dgm:pt>
    <dgm:pt modelId="{C75073A6-3CC9-481D-BDCF-D77D356D2ABC}" type="pres">
      <dgm:prSet presAssocID="{97A656FC-D900-4C93-9C9D-B6F1D3FA6B4F}" presName="connSite1" presStyleCnt="0"/>
      <dgm:spPr/>
    </dgm:pt>
    <dgm:pt modelId="{B49FBD17-9CB7-4DCA-AE75-EA38D9596A80}" type="pres">
      <dgm:prSet presAssocID="{AFE81D66-B652-47AB-B253-C2A1CFA45308}" presName="Name9" presStyleLbl="sibTrans2D1" presStyleIdx="0" presStyleCnt="3"/>
      <dgm:spPr/>
    </dgm:pt>
    <dgm:pt modelId="{67628F5B-D84E-4B83-BA73-166E35ECC25C}" type="pres">
      <dgm:prSet presAssocID="{BE2A4E30-C35A-4DB2-8B74-4B270201E2A7}" presName="composite2" presStyleCnt="0"/>
      <dgm:spPr/>
    </dgm:pt>
    <dgm:pt modelId="{3D8C757A-97B5-4E32-B81B-AF1573192779}" type="pres">
      <dgm:prSet presAssocID="{BE2A4E30-C35A-4DB2-8B74-4B270201E2A7}" presName="dummyNode2" presStyleLbl="node1" presStyleIdx="0" presStyleCnt="4"/>
      <dgm:spPr/>
    </dgm:pt>
    <dgm:pt modelId="{EEE94830-2DAB-4D45-B53B-E8CF46D3DE9B}" type="pres">
      <dgm:prSet presAssocID="{BE2A4E30-C35A-4DB2-8B74-4B270201E2A7}" presName="childNode2" presStyleLbl="bgAcc1" presStyleIdx="1" presStyleCnt="4">
        <dgm:presLayoutVars>
          <dgm:bulletEnabled val="1"/>
        </dgm:presLayoutVars>
      </dgm:prSet>
      <dgm:spPr/>
    </dgm:pt>
    <dgm:pt modelId="{02813B3F-ECFB-469B-B736-62542230400A}" type="pres">
      <dgm:prSet presAssocID="{BE2A4E30-C35A-4DB2-8B74-4B270201E2A7}" presName="childNode2tx" presStyleLbl="bgAcc1" presStyleIdx="1" presStyleCnt="4">
        <dgm:presLayoutVars>
          <dgm:bulletEnabled val="1"/>
        </dgm:presLayoutVars>
      </dgm:prSet>
      <dgm:spPr/>
    </dgm:pt>
    <dgm:pt modelId="{314F6F3F-EE1D-4A95-ACCA-1C1F57725B09}" type="pres">
      <dgm:prSet presAssocID="{BE2A4E30-C35A-4DB2-8B74-4B270201E2A7}" presName="parentNode2" presStyleLbl="node1" presStyleIdx="1" presStyleCnt="4">
        <dgm:presLayoutVars>
          <dgm:chMax val="0"/>
          <dgm:bulletEnabled val="1"/>
        </dgm:presLayoutVars>
      </dgm:prSet>
      <dgm:spPr/>
    </dgm:pt>
    <dgm:pt modelId="{7FBAFF58-0A5C-4037-A623-EEA93229A5A5}" type="pres">
      <dgm:prSet presAssocID="{BE2A4E30-C35A-4DB2-8B74-4B270201E2A7}" presName="connSite2" presStyleCnt="0"/>
      <dgm:spPr/>
    </dgm:pt>
    <dgm:pt modelId="{01B82429-0412-41C7-BAF6-EF20030A6C8B}" type="pres">
      <dgm:prSet presAssocID="{BC821239-8E58-4BFA-8F71-5FD322F427F9}" presName="Name18" presStyleLbl="sibTrans2D1" presStyleIdx="1" presStyleCnt="3"/>
      <dgm:spPr/>
    </dgm:pt>
    <dgm:pt modelId="{68ACF809-24D3-49CD-874B-539CDB4DEEA3}" type="pres">
      <dgm:prSet presAssocID="{C412908F-DE08-4612-AF72-C95747DE4456}" presName="composite1" presStyleCnt="0"/>
      <dgm:spPr/>
    </dgm:pt>
    <dgm:pt modelId="{71CF0607-1F47-45A6-AAD8-BA093DC1B6A3}" type="pres">
      <dgm:prSet presAssocID="{C412908F-DE08-4612-AF72-C95747DE4456}" presName="dummyNode1" presStyleLbl="node1" presStyleIdx="1" presStyleCnt="4"/>
      <dgm:spPr/>
    </dgm:pt>
    <dgm:pt modelId="{D9A06AF8-E27F-41D1-93A5-7C9F5B080E2E}" type="pres">
      <dgm:prSet presAssocID="{C412908F-DE08-4612-AF72-C95747DE4456}" presName="childNode1" presStyleLbl="bgAcc1" presStyleIdx="2" presStyleCnt="4">
        <dgm:presLayoutVars>
          <dgm:bulletEnabled val="1"/>
        </dgm:presLayoutVars>
      </dgm:prSet>
      <dgm:spPr/>
    </dgm:pt>
    <dgm:pt modelId="{3B29CF00-FBDB-46F7-A0AC-F669AB5DC6F4}" type="pres">
      <dgm:prSet presAssocID="{C412908F-DE08-4612-AF72-C95747DE4456}" presName="childNode1tx" presStyleLbl="bgAcc1" presStyleIdx="2" presStyleCnt="4">
        <dgm:presLayoutVars>
          <dgm:bulletEnabled val="1"/>
        </dgm:presLayoutVars>
      </dgm:prSet>
      <dgm:spPr/>
    </dgm:pt>
    <dgm:pt modelId="{785C3E31-B27D-4172-8FF2-D28F18F49598}" type="pres">
      <dgm:prSet presAssocID="{C412908F-DE08-4612-AF72-C95747DE4456}" presName="parentNode1" presStyleLbl="node1" presStyleIdx="2" presStyleCnt="4">
        <dgm:presLayoutVars>
          <dgm:chMax val="1"/>
          <dgm:bulletEnabled val="1"/>
        </dgm:presLayoutVars>
      </dgm:prSet>
      <dgm:spPr/>
    </dgm:pt>
    <dgm:pt modelId="{FAA5E743-3CBA-4519-91A3-26ADE7043F9B}" type="pres">
      <dgm:prSet presAssocID="{C412908F-DE08-4612-AF72-C95747DE4456}" presName="connSite1" presStyleCnt="0"/>
      <dgm:spPr/>
    </dgm:pt>
    <dgm:pt modelId="{A8D9FFCF-2B25-4EB2-ACA2-59A3BED7F559}" type="pres">
      <dgm:prSet presAssocID="{88EB0FD9-E2B9-4491-A167-451B2C327DDC}" presName="Name9" presStyleLbl="sibTrans2D1" presStyleIdx="2" presStyleCnt="3"/>
      <dgm:spPr/>
    </dgm:pt>
    <dgm:pt modelId="{BAAA0A8E-709A-41C2-88D3-204770EA76AF}" type="pres">
      <dgm:prSet presAssocID="{73E272CD-9F0F-4271-A8E7-5FFD1C13F894}" presName="composite2" presStyleCnt="0"/>
      <dgm:spPr/>
    </dgm:pt>
    <dgm:pt modelId="{C87B05BE-4E7A-4275-99CC-8C208EB8D1E3}" type="pres">
      <dgm:prSet presAssocID="{73E272CD-9F0F-4271-A8E7-5FFD1C13F894}" presName="dummyNode2" presStyleLbl="node1" presStyleIdx="2" presStyleCnt="4"/>
      <dgm:spPr/>
    </dgm:pt>
    <dgm:pt modelId="{65B53A81-68A2-4769-83E4-52A5BF1FC754}" type="pres">
      <dgm:prSet presAssocID="{73E272CD-9F0F-4271-A8E7-5FFD1C13F894}" presName="childNode2" presStyleLbl="bgAcc1" presStyleIdx="3" presStyleCnt="4">
        <dgm:presLayoutVars>
          <dgm:bulletEnabled val="1"/>
        </dgm:presLayoutVars>
      </dgm:prSet>
      <dgm:spPr/>
    </dgm:pt>
    <dgm:pt modelId="{1FFA59EE-807A-46B0-B1D2-646126B18762}" type="pres">
      <dgm:prSet presAssocID="{73E272CD-9F0F-4271-A8E7-5FFD1C13F894}" presName="childNode2tx" presStyleLbl="bgAcc1" presStyleIdx="3" presStyleCnt="4">
        <dgm:presLayoutVars>
          <dgm:bulletEnabled val="1"/>
        </dgm:presLayoutVars>
      </dgm:prSet>
      <dgm:spPr/>
    </dgm:pt>
    <dgm:pt modelId="{9A8C6394-11AF-49B0-9C56-B7FDF1514514}" type="pres">
      <dgm:prSet presAssocID="{73E272CD-9F0F-4271-A8E7-5FFD1C13F894}" presName="parentNode2" presStyleLbl="node1" presStyleIdx="3" presStyleCnt="4">
        <dgm:presLayoutVars>
          <dgm:chMax val="0"/>
          <dgm:bulletEnabled val="1"/>
        </dgm:presLayoutVars>
      </dgm:prSet>
      <dgm:spPr/>
    </dgm:pt>
    <dgm:pt modelId="{3EE66D6A-05F7-4215-A7D5-19021775BB68}" type="pres">
      <dgm:prSet presAssocID="{73E272CD-9F0F-4271-A8E7-5FFD1C13F894}" presName="connSite2" presStyleCnt="0"/>
      <dgm:spPr/>
    </dgm:pt>
  </dgm:ptLst>
  <dgm:cxnLst>
    <dgm:cxn modelId="{0506A300-9FDC-4071-B93D-9298F6F03A53}" srcId="{C412908F-DE08-4612-AF72-C95747DE4456}" destId="{842D43A7-C9B5-4704-B206-F8F3EE731E25}" srcOrd="0" destOrd="0" parTransId="{E7488B23-630E-45B9-8AC1-2B8202600D1A}" sibTransId="{BD713745-318A-40D7-A8B0-A45758CEA9DD}"/>
    <dgm:cxn modelId="{68948307-0F0A-40E7-B6D7-C0F88C23C7AA}" srcId="{BE2A4E30-C35A-4DB2-8B74-4B270201E2A7}" destId="{B0294935-545E-4332-A65B-1A05319ED5A8}" srcOrd="0" destOrd="0" parTransId="{E6F902AC-CC38-40EB-B62E-B98B263E7BF5}" sibTransId="{58C751E3-E663-4004-9DC1-95D3A1DD0736}"/>
    <dgm:cxn modelId="{1E0FC90A-65EC-4A76-BE4D-EE3E648CD53D}" type="presOf" srcId="{842D43A7-C9B5-4704-B206-F8F3EE731E25}" destId="{D9A06AF8-E27F-41D1-93A5-7C9F5B080E2E}" srcOrd="0" destOrd="0" presId="urn:microsoft.com/office/officeart/2005/8/layout/hProcess4"/>
    <dgm:cxn modelId="{7DC05910-1E0E-4F3B-9517-632D57AF7034}" srcId="{97A656FC-D900-4C93-9C9D-B6F1D3FA6B4F}" destId="{0F5AE7C9-24EC-438A-B88C-43A569EA6A31}" srcOrd="1" destOrd="0" parTransId="{111F2281-48D2-42CF-B295-BA7A1DFB499F}" sibTransId="{20FAE77A-F73B-42A3-86E5-09C8CDAD098B}"/>
    <dgm:cxn modelId="{89920111-5B20-4C13-B437-CA5876F7D006}" type="presOf" srcId="{86F6A393-3171-4E41-BC68-FBCEA1CEBEB5}" destId="{62B4E30F-DBD8-4067-9BF9-CF55A057FDF4}" srcOrd="1" destOrd="0" presId="urn:microsoft.com/office/officeart/2005/8/layout/hProcess4"/>
    <dgm:cxn modelId="{047A8311-C2D6-4E3F-A855-78BE4537BDC9}" type="presOf" srcId="{0F5AE7C9-24EC-438A-B88C-43A569EA6A31}" destId="{FA2FECA1-AF6C-4171-9D14-A866735DA670}" srcOrd="0" destOrd="1" presId="urn:microsoft.com/office/officeart/2005/8/layout/hProcess4"/>
    <dgm:cxn modelId="{37E56714-9F64-45A8-A88A-C4B79996D66D}" type="presOf" srcId="{BC821239-8E58-4BFA-8F71-5FD322F427F9}" destId="{01B82429-0412-41C7-BAF6-EF20030A6C8B}" srcOrd="0" destOrd="0" presId="urn:microsoft.com/office/officeart/2005/8/layout/hProcess4"/>
    <dgm:cxn modelId="{A9C43718-487D-48C3-8783-4DDD72721C6C}" type="presOf" srcId="{88EB0FD9-E2B9-4491-A167-451B2C327DDC}" destId="{A8D9FFCF-2B25-4EB2-ACA2-59A3BED7F559}" srcOrd="0" destOrd="0" presId="urn:microsoft.com/office/officeart/2005/8/layout/hProcess4"/>
    <dgm:cxn modelId="{43363D1B-53FA-423D-8DD6-2899DB359C88}" type="presOf" srcId="{86F6A393-3171-4E41-BC68-FBCEA1CEBEB5}" destId="{FA2FECA1-AF6C-4171-9D14-A866735DA670}" srcOrd="0" destOrd="0" presId="urn:microsoft.com/office/officeart/2005/8/layout/hProcess4"/>
    <dgm:cxn modelId="{D161271D-A993-4D2A-9B75-D751E4CE0361}" type="presOf" srcId="{4086DA1A-5CD5-493E-8552-FA841EC69A15}" destId="{65B53A81-68A2-4769-83E4-52A5BF1FC754}" srcOrd="0" destOrd="1" presId="urn:microsoft.com/office/officeart/2005/8/layout/hProcess4"/>
    <dgm:cxn modelId="{C0702E23-748F-4121-87EF-F6CC8A732E95}" type="presOf" srcId="{B0294935-545E-4332-A65B-1A05319ED5A8}" destId="{EEE94830-2DAB-4D45-B53B-E8CF46D3DE9B}" srcOrd="0" destOrd="0" presId="urn:microsoft.com/office/officeart/2005/8/layout/hProcess4"/>
    <dgm:cxn modelId="{34F65A2A-E845-42D4-8653-2B919E85548F}" srcId="{73E272CD-9F0F-4271-A8E7-5FFD1C13F894}" destId="{7ACA39DA-447E-4B6A-8A9B-73040C1C0899}" srcOrd="0" destOrd="0" parTransId="{3CD405AD-4928-4D47-9961-3C08A32D7EF4}" sibTransId="{646F86DD-5B88-4DF8-9587-B4E40C026745}"/>
    <dgm:cxn modelId="{ACC92336-73D1-48AC-8E5D-697BF785BE0D}" srcId="{73E272CD-9F0F-4271-A8E7-5FFD1C13F894}" destId="{4086DA1A-5CD5-493E-8552-FA841EC69A15}" srcOrd="1" destOrd="0" parTransId="{6DC4C5BD-74A8-4502-9EAB-2FC5B549B527}" sibTransId="{C83B630C-0B69-4C20-8893-0B3EC15B1BB1}"/>
    <dgm:cxn modelId="{FC241B5E-259C-4772-8103-714C2A08A3EF}" type="presOf" srcId="{DC0B6E35-B119-4C8F-B62E-4F196340355B}" destId="{A5B94024-D13A-4F1F-B8EB-6C01D07A4740}" srcOrd="0" destOrd="0" presId="urn:microsoft.com/office/officeart/2005/8/layout/hProcess4"/>
    <dgm:cxn modelId="{D8753160-D004-4737-84BE-7D42FA18C062}" type="presOf" srcId="{B0294935-545E-4332-A65B-1A05319ED5A8}" destId="{02813B3F-ECFB-469B-B736-62542230400A}" srcOrd="1" destOrd="0" presId="urn:microsoft.com/office/officeart/2005/8/layout/hProcess4"/>
    <dgm:cxn modelId="{44B8314D-9E34-46A9-8F77-544F5C76D26E}" srcId="{DC0B6E35-B119-4C8F-B62E-4F196340355B}" destId="{C412908F-DE08-4612-AF72-C95747DE4456}" srcOrd="2" destOrd="0" parTransId="{5FB7451D-10AC-4253-BAA5-8B5F88A6C17B}" sibTransId="{88EB0FD9-E2B9-4491-A167-451B2C327DDC}"/>
    <dgm:cxn modelId="{4B80AB52-47B1-4A92-8C4F-CBB491276371}" type="presOf" srcId="{7ACA39DA-447E-4B6A-8A9B-73040C1C0899}" destId="{1FFA59EE-807A-46B0-B1D2-646126B18762}" srcOrd="1" destOrd="0" presId="urn:microsoft.com/office/officeart/2005/8/layout/hProcess4"/>
    <dgm:cxn modelId="{232E2E79-09C1-4728-A526-67495263D79C}" srcId="{C412908F-DE08-4612-AF72-C95747DE4456}" destId="{F5815ED8-72B1-4C88-A90D-8CC23C70B179}" srcOrd="1" destOrd="0" parTransId="{E8D90B7F-09BE-46BF-9481-6C443685AA40}" sibTransId="{80CCC091-67D2-4CB6-8BAF-0044806C4698}"/>
    <dgm:cxn modelId="{38B9107C-99D6-44FF-AE49-DBE7A90D8294}" type="presOf" srcId="{842D43A7-C9B5-4704-B206-F8F3EE731E25}" destId="{3B29CF00-FBDB-46F7-A0AC-F669AB5DC6F4}" srcOrd="1" destOrd="0" presId="urn:microsoft.com/office/officeart/2005/8/layout/hProcess4"/>
    <dgm:cxn modelId="{06C21E88-ED55-43B8-B99E-B56F19807479}" type="presOf" srcId="{AFE81D66-B652-47AB-B253-C2A1CFA45308}" destId="{B49FBD17-9CB7-4DCA-AE75-EA38D9596A80}" srcOrd="0" destOrd="0" presId="urn:microsoft.com/office/officeart/2005/8/layout/hProcess4"/>
    <dgm:cxn modelId="{C381678C-FD9D-4945-BB1E-DFB48B285BB5}" type="presOf" srcId="{F5815ED8-72B1-4C88-A90D-8CC23C70B179}" destId="{3B29CF00-FBDB-46F7-A0AC-F669AB5DC6F4}" srcOrd="1" destOrd="1" presId="urn:microsoft.com/office/officeart/2005/8/layout/hProcess4"/>
    <dgm:cxn modelId="{3BA81B8E-85E9-4FF6-A05E-0889B95C5FBE}" type="presOf" srcId="{4086DA1A-5CD5-493E-8552-FA841EC69A15}" destId="{1FFA59EE-807A-46B0-B1D2-646126B18762}" srcOrd="1" destOrd="1" presId="urn:microsoft.com/office/officeart/2005/8/layout/hProcess4"/>
    <dgm:cxn modelId="{2CBD8C95-1128-4105-8EA0-3095D0D4B19C}" srcId="{DC0B6E35-B119-4C8F-B62E-4F196340355B}" destId="{73E272CD-9F0F-4271-A8E7-5FFD1C13F894}" srcOrd="3" destOrd="0" parTransId="{9998BCB0-2824-46EE-B2FF-EAD34E22E1F3}" sibTransId="{5D73125F-0698-4254-89A4-6E3118B4EE62}"/>
    <dgm:cxn modelId="{D640A895-C38D-4BC3-AAF3-05EBF1683E34}" srcId="{DC0B6E35-B119-4C8F-B62E-4F196340355B}" destId="{BE2A4E30-C35A-4DB2-8B74-4B270201E2A7}" srcOrd="1" destOrd="0" parTransId="{49E8EBE7-6674-4D96-A7F3-A2967BC73CB8}" sibTransId="{BC821239-8E58-4BFA-8F71-5FD322F427F9}"/>
    <dgm:cxn modelId="{BD6B1CA3-C4E2-4E3F-A714-60477BAD7C25}" type="presOf" srcId="{73E272CD-9F0F-4271-A8E7-5FFD1C13F894}" destId="{9A8C6394-11AF-49B0-9C56-B7FDF1514514}" srcOrd="0" destOrd="0" presId="urn:microsoft.com/office/officeart/2005/8/layout/hProcess4"/>
    <dgm:cxn modelId="{6902A3B0-3BD4-4559-AB92-E22EA00BD88F}" type="presOf" srcId="{0F5AE7C9-24EC-438A-B88C-43A569EA6A31}" destId="{62B4E30F-DBD8-4067-9BF9-CF55A057FDF4}" srcOrd="1" destOrd="1" presId="urn:microsoft.com/office/officeart/2005/8/layout/hProcess4"/>
    <dgm:cxn modelId="{864322CB-0D08-462C-B388-1EC84D419087}" type="presOf" srcId="{7ACA39DA-447E-4B6A-8A9B-73040C1C0899}" destId="{65B53A81-68A2-4769-83E4-52A5BF1FC754}" srcOrd="0" destOrd="0" presId="urn:microsoft.com/office/officeart/2005/8/layout/hProcess4"/>
    <dgm:cxn modelId="{98BB52CB-4F0A-46B1-8E28-1E52499E3CC9}" type="presOf" srcId="{97A656FC-D900-4C93-9C9D-B6F1D3FA6B4F}" destId="{69B6F6FB-3465-43B7-9846-9BC96A8A790A}" srcOrd="0" destOrd="0" presId="urn:microsoft.com/office/officeart/2005/8/layout/hProcess4"/>
    <dgm:cxn modelId="{E1C3EAD1-A82E-4925-9326-1FFA86FB3F71}" type="presOf" srcId="{BE2A4E30-C35A-4DB2-8B74-4B270201E2A7}" destId="{314F6F3F-EE1D-4A95-ACCA-1C1F57725B09}" srcOrd="0" destOrd="0" presId="urn:microsoft.com/office/officeart/2005/8/layout/hProcess4"/>
    <dgm:cxn modelId="{5B0913DB-FC95-4AEA-9AA4-FB5EF5D5DD7A}" type="presOf" srcId="{F5815ED8-72B1-4C88-A90D-8CC23C70B179}" destId="{D9A06AF8-E27F-41D1-93A5-7C9F5B080E2E}" srcOrd="0" destOrd="1" presId="urn:microsoft.com/office/officeart/2005/8/layout/hProcess4"/>
    <dgm:cxn modelId="{8F70DCEB-6B6C-4394-B363-C4FFEBD0BC1A}" srcId="{DC0B6E35-B119-4C8F-B62E-4F196340355B}" destId="{97A656FC-D900-4C93-9C9D-B6F1D3FA6B4F}" srcOrd="0" destOrd="0" parTransId="{12EDC741-2EDC-4BFB-AB18-6C7DA2754B1C}" sibTransId="{AFE81D66-B652-47AB-B253-C2A1CFA45308}"/>
    <dgm:cxn modelId="{922720F0-501A-4EBC-8A9B-16C744CF38F9}" type="presOf" srcId="{C412908F-DE08-4612-AF72-C95747DE4456}" destId="{785C3E31-B27D-4172-8FF2-D28F18F49598}" srcOrd="0" destOrd="0" presId="urn:microsoft.com/office/officeart/2005/8/layout/hProcess4"/>
    <dgm:cxn modelId="{53BF6FFA-7645-4D88-B05B-0E7A28376B15}" srcId="{97A656FC-D900-4C93-9C9D-B6F1D3FA6B4F}" destId="{86F6A393-3171-4E41-BC68-FBCEA1CEBEB5}" srcOrd="0" destOrd="0" parTransId="{058B2B99-1977-4AFE-AA48-F19976A0E7C7}" sibTransId="{B13F8ABF-2CFA-444B-9826-2518B969B1C1}"/>
    <dgm:cxn modelId="{5735422C-568D-495F-8528-D96243EEEDF9}" type="presParOf" srcId="{A5B94024-D13A-4F1F-B8EB-6C01D07A4740}" destId="{B76399A1-6D87-4FE9-A648-79D2C68F59F1}" srcOrd="0" destOrd="0" presId="urn:microsoft.com/office/officeart/2005/8/layout/hProcess4"/>
    <dgm:cxn modelId="{FA4D1FA8-8BD9-43EC-B925-0917862EEDCF}" type="presParOf" srcId="{A5B94024-D13A-4F1F-B8EB-6C01D07A4740}" destId="{6682E2DD-069C-435A-983B-2B7064F3F9A3}" srcOrd="1" destOrd="0" presId="urn:microsoft.com/office/officeart/2005/8/layout/hProcess4"/>
    <dgm:cxn modelId="{1E7F7015-AF0A-43AE-BCA8-8F3201F7645A}" type="presParOf" srcId="{A5B94024-D13A-4F1F-B8EB-6C01D07A4740}" destId="{4129A52F-FF34-4D27-B341-BD94E1C9AD90}" srcOrd="2" destOrd="0" presId="urn:microsoft.com/office/officeart/2005/8/layout/hProcess4"/>
    <dgm:cxn modelId="{CAE905A3-4774-42DE-846F-F4FA0ACE38D3}" type="presParOf" srcId="{4129A52F-FF34-4D27-B341-BD94E1C9AD90}" destId="{FD7942ED-4A90-4315-9929-55335EE70B93}" srcOrd="0" destOrd="0" presId="urn:microsoft.com/office/officeart/2005/8/layout/hProcess4"/>
    <dgm:cxn modelId="{6CFB686A-EA2E-465F-A7AF-B897AA11836D}" type="presParOf" srcId="{FD7942ED-4A90-4315-9929-55335EE70B93}" destId="{2B57AE70-1786-4182-9A4E-373EB956DEDD}" srcOrd="0" destOrd="0" presId="urn:microsoft.com/office/officeart/2005/8/layout/hProcess4"/>
    <dgm:cxn modelId="{86018036-D399-43E8-835B-D0474A16EA97}" type="presParOf" srcId="{FD7942ED-4A90-4315-9929-55335EE70B93}" destId="{FA2FECA1-AF6C-4171-9D14-A866735DA670}" srcOrd="1" destOrd="0" presId="urn:microsoft.com/office/officeart/2005/8/layout/hProcess4"/>
    <dgm:cxn modelId="{EBA9FD3C-1392-4795-82B0-609D4A18334F}" type="presParOf" srcId="{FD7942ED-4A90-4315-9929-55335EE70B93}" destId="{62B4E30F-DBD8-4067-9BF9-CF55A057FDF4}" srcOrd="2" destOrd="0" presId="urn:microsoft.com/office/officeart/2005/8/layout/hProcess4"/>
    <dgm:cxn modelId="{814AB48F-4140-4C8E-814C-F5367350974C}" type="presParOf" srcId="{FD7942ED-4A90-4315-9929-55335EE70B93}" destId="{69B6F6FB-3465-43B7-9846-9BC96A8A790A}" srcOrd="3" destOrd="0" presId="urn:microsoft.com/office/officeart/2005/8/layout/hProcess4"/>
    <dgm:cxn modelId="{005B9688-FA03-40AA-85AB-EDAAE310CE84}" type="presParOf" srcId="{FD7942ED-4A90-4315-9929-55335EE70B93}" destId="{C75073A6-3CC9-481D-BDCF-D77D356D2ABC}" srcOrd="4" destOrd="0" presId="urn:microsoft.com/office/officeart/2005/8/layout/hProcess4"/>
    <dgm:cxn modelId="{B4F089D8-6329-4D32-99A3-30DB5A73F449}" type="presParOf" srcId="{4129A52F-FF34-4D27-B341-BD94E1C9AD90}" destId="{B49FBD17-9CB7-4DCA-AE75-EA38D9596A80}" srcOrd="1" destOrd="0" presId="urn:microsoft.com/office/officeart/2005/8/layout/hProcess4"/>
    <dgm:cxn modelId="{B7D12416-A43D-4630-B1A5-2EFA263B7380}" type="presParOf" srcId="{4129A52F-FF34-4D27-B341-BD94E1C9AD90}" destId="{67628F5B-D84E-4B83-BA73-166E35ECC25C}" srcOrd="2" destOrd="0" presId="urn:microsoft.com/office/officeart/2005/8/layout/hProcess4"/>
    <dgm:cxn modelId="{23B94E2D-DFC7-4AAE-811D-9253B82E1F59}" type="presParOf" srcId="{67628F5B-D84E-4B83-BA73-166E35ECC25C}" destId="{3D8C757A-97B5-4E32-B81B-AF1573192779}" srcOrd="0" destOrd="0" presId="urn:microsoft.com/office/officeart/2005/8/layout/hProcess4"/>
    <dgm:cxn modelId="{4359D3D9-B18C-4227-8FA8-50717397416C}" type="presParOf" srcId="{67628F5B-D84E-4B83-BA73-166E35ECC25C}" destId="{EEE94830-2DAB-4D45-B53B-E8CF46D3DE9B}" srcOrd="1" destOrd="0" presId="urn:microsoft.com/office/officeart/2005/8/layout/hProcess4"/>
    <dgm:cxn modelId="{072EB8CC-5FEF-4CC5-9754-67A6A4DBC41B}" type="presParOf" srcId="{67628F5B-D84E-4B83-BA73-166E35ECC25C}" destId="{02813B3F-ECFB-469B-B736-62542230400A}" srcOrd="2" destOrd="0" presId="urn:microsoft.com/office/officeart/2005/8/layout/hProcess4"/>
    <dgm:cxn modelId="{847BDA3E-A331-4187-9C6B-019BA5CAFF1B}" type="presParOf" srcId="{67628F5B-D84E-4B83-BA73-166E35ECC25C}" destId="{314F6F3F-EE1D-4A95-ACCA-1C1F57725B09}" srcOrd="3" destOrd="0" presId="urn:microsoft.com/office/officeart/2005/8/layout/hProcess4"/>
    <dgm:cxn modelId="{757689DA-501D-498B-9E50-E8F06A2DB855}" type="presParOf" srcId="{67628F5B-D84E-4B83-BA73-166E35ECC25C}" destId="{7FBAFF58-0A5C-4037-A623-EEA93229A5A5}" srcOrd="4" destOrd="0" presId="urn:microsoft.com/office/officeart/2005/8/layout/hProcess4"/>
    <dgm:cxn modelId="{61EC14DB-8C2C-4F9F-87DD-D38B1DDFBB48}" type="presParOf" srcId="{4129A52F-FF34-4D27-B341-BD94E1C9AD90}" destId="{01B82429-0412-41C7-BAF6-EF20030A6C8B}" srcOrd="3" destOrd="0" presId="urn:microsoft.com/office/officeart/2005/8/layout/hProcess4"/>
    <dgm:cxn modelId="{3F7D63F4-2B30-4584-A29E-03A76FCFA466}" type="presParOf" srcId="{4129A52F-FF34-4D27-B341-BD94E1C9AD90}" destId="{68ACF809-24D3-49CD-874B-539CDB4DEEA3}" srcOrd="4" destOrd="0" presId="urn:microsoft.com/office/officeart/2005/8/layout/hProcess4"/>
    <dgm:cxn modelId="{18BAE523-1969-408E-AF6E-DD25E10DB4D2}" type="presParOf" srcId="{68ACF809-24D3-49CD-874B-539CDB4DEEA3}" destId="{71CF0607-1F47-45A6-AAD8-BA093DC1B6A3}" srcOrd="0" destOrd="0" presId="urn:microsoft.com/office/officeart/2005/8/layout/hProcess4"/>
    <dgm:cxn modelId="{9412CCBF-1E44-4D6B-AF13-F180A7C34238}" type="presParOf" srcId="{68ACF809-24D3-49CD-874B-539CDB4DEEA3}" destId="{D9A06AF8-E27F-41D1-93A5-7C9F5B080E2E}" srcOrd="1" destOrd="0" presId="urn:microsoft.com/office/officeart/2005/8/layout/hProcess4"/>
    <dgm:cxn modelId="{68F27CA3-31BC-4443-8C1B-E7C08C8734B8}" type="presParOf" srcId="{68ACF809-24D3-49CD-874B-539CDB4DEEA3}" destId="{3B29CF00-FBDB-46F7-A0AC-F669AB5DC6F4}" srcOrd="2" destOrd="0" presId="urn:microsoft.com/office/officeart/2005/8/layout/hProcess4"/>
    <dgm:cxn modelId="{BDE59E18-9305-46AF-BBD0-9C792A945763}" type="presParOf" srcId="{68ACF809-24D3-49CD-874B-539CDB4DEEA3}" destId="{785C3E31-B27D-4172-8FF2-D28F18F49598}" srcOrd="3" destOrd="0" presId="urn:microsoft.com/office/officeart/2005/8/layout/hProcess4"/>
    <dgm:cxn modelId="{18601042-8367-44AC-A7C1-4183D7A53CAB}" type="presParOf" srcId="{68ACF809-24D3-49CD-874B-539CDB4DEEA3}" destId="{FAA5E743-3CBA-4519-91A3-26ADE7043F9B}" srcOrd="4" destOrd="0" presId="urn:microsoft.com/office/officeart/2005/8/layout/hProcess4"/>
    <dgm:cxn modelId="{323CA9AF-CB3C-47DA-ADA9-333429961332}" type="presParOf" srcId="{4129A52F-FF34-4D27-B341-BD94E1C9AD90}" destId="{A8D9FFCF-2B25-4EB2-ACA2-59A3BED7F559}" srcOrd="5" destOrd="0" presId="urn:microsoft.com/office/officeart/2005/8/layout/hProcess4"/>
    <dgm:cxn modelId="{B2795FC0-BBF5-4FB8-A139-DF0883AB86AF}" type="presParOf" srcId="{4129A52F-FF34-4D27-B341-BD94E1C9AD90}" destId="{BAAA0A8E-709A-41C2-88D3-204770EA76AF}" srcOrd="6" destOrd="0" presId="urn:microsoft.com/office/officeart/2005/8/layout/hProcess4"/>
    <dgm:cxn modelId="{38042F14-CE17-4B1E-A88A-832B0FF18F8C}" type="presParOf" srcId="{BAAA0A8E-709A-41C2-88D3-204770EA76AF}" destId="{C87B05BE-4E7A-4275-99CC-8C208EB8D1E3}" srcOrd="0" destOrd="0" presId="urn:microsoft.com/office/officeart/2005/8/layout/hProcess4"/>
    <dgm:cxn modelId="{A1B27833-93F6-4B70-BE7D-152223ADE77F}" type="presParOf" srcId="{BAAA0A8E-709A-41C2-88D3-204770EA76AF}" destId="{65B53A81-68A2-4769-83E4-52A5BF1FC754}" srcOrd="1" destOrd="0" presId="urn:microsoft.com/office/officeart/2005/8/layout/hProcess4"/>
    <dgm:cxn modelId="{090885A4-ECB6-4164-A5E2-567EBD2E073E}" type="presParOf" srcId="{BAAA0A8E-709A-41C2-88D3-204770EA76AF}" destId="{1FFA59EE-807A-46B0-B1D2-646126B18762}" srcOrd="2" destOrd="0" presId="urn:microsoft.com/office/officeart/2005/8/layout/hProcess4"/>
    <dgm:cxn modelId="{5D7581A8-569E-4F5E-AA31-74987E900B2A}" type="presParOf" srcId="{BAAA0A8E-709A-41C2-88D3-204770EA76AF}" destId="{9A8C6394-11AF-49B0-9C56-B7FDF1514514}" srcOrd="3" destOrd="0" presId="urn:microsoft.com/office/officeart/2005/8/layout/hProcess4"/>
    <dgm:cxn modelId="{1CECF2D3-BA55-4012-B30A-25A2ED1318C3}" type="presParOf" srcId="{BAAA0A8E-709A-41C2-88D3-204770EA76AF}" destId="{3EE66D6A-05F7-4215-A7D5-19021775BB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82058-BA7B-4FA6-AA2A-8ED5DA76B83B}">
      <dsp:nvSpPr>
        <dsp:cNvPr id="0" name=""/>
        <dsp:cNvSpPr/>
      </dsp:nvSpPr>
      <dsp:spPr>
        <a:xfrm>
          <a:off x="1809564" y="1277489"/>
          <a:ext cx="885858" cy="88585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kern="1200" dirty="0"/>
            <a:t>Consultant</a:t>
          </a:r>
        </a:p>
      </dsp:txBody>
      <dsp:txXfrm>
        <a:off x="1852808" y="1320733"/>
        <a:ext cx="799370" cy="799370"/>
      </dsp:txXfrm>
    </dsp:sp>
    <dsp:sp modelId="{24991F21-69D5-40A0-9B08-8D73D858303E}">
      <dsp:nvSpPr>
        <dsp:cNvPr id="0" name=""/>
        <dsp:cNvSpPr/>
      </dsp:nvSpPr>
      <dsp:spPr>
        <a:xfrm rot="16200000">
          <a:off x="1989938" y="1014934"/>
          <a:ext cx="525109" cy="0"/>
        </a:xfrm>
        <a:custGeom>
          <a:avLst/>
          <a:gdLst/>
          <a:ahLst/>
          <a:cxnLst/>
          <a:rect l="0" t="0" r="0" b="0"/>
          <a:pathLst>
            <a:path>
              <a:moveTo>
                <a:pt x="0" y="0"/>
              </a:moveTo>
              <a:lnTo>
                <a:pt x="525109"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5D9B9F-88C9-4EF9-A8CE-9B14A9BC1BE4}">
      <dsp:nvSpPr>
        <dsp:cNvPr id="0" name=""/>
        <dsp:cNvSpPr/>
      </dsp:nvSpPr>
      <dsp:spPr>
        <a:xfrm>
          <a:off x="1955730" y="158854"/>
          <a:ext cx="593525" cy="59352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fr-FR" sz="1800" kern="1200" dirty="0"/>
            <a:t>ESN</a:t>
          </a:r>
        </a:p>
      </dsp:txBody>
      <dsp:txXfrm>
        <a:off x="1984704" y="187828"/>
        <a:ext cx="535577" cy="535577"/>
      </dsp:txXfrm>
    </dsp:sp>
    <dsp:sp modelId="{E2F47512-4058-44F3-B955-368510B3F7BA}">
      <dsp:nvSpPr>
        <dsp:cNvPr id="0" name=""/>
        <dsp:cNvSpPr/>
      </dsp:nvSpPr>
      <dsp:spPr>
        <a:xfrm rot="2003174">
          <a:off x="2652037" y="2156995"/>
          <a:ext cx="525811" cy="0"/>
        </a:xfrm>
        <a:custGeom>
          <a:avLst/>
          <a:gdLst/>
          <a:ahLst/>
          <a:cxnLst/>
          <a:rect l="0" t="0" r="0" b="0"/>
          <a:pathLst>
            <a:path>
              <a:moveTo>
                <a:pt x="0" y="0"/>
              </a:moveTo>
              <a:lnTo>
                <a:pt x="52581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8A61E3-2B82-4F80-AE8F-50D1F3D6DB15}">
      <dsp:nvSpPr>
        <dsp:cNvPr id="0" name=""/>
        <dsp:cNvSpPr/>
      </dsp:nvSpPr>
      <dsp:spPr>
        <a:xfrm>
          <a:off x="3134464" y="2200481"/>
          <a:ext cx="593525" cy="59352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fr-FR" sz="1300" kern="1200" dirty="0"/>
            <a:t>Client</a:t>
          </a:r>
        </a:p>
      </dsp:txBody>
      <dsp:txXfrm>
        <a:off x="3163438" y="2229455"/>
        <a:ext cx="535577" cy="535577"/>
      </dsp:txXfrm>
    </dsp:sp>
    <dsp:sp modelId="{E1A0DCE6-39CA-4806-BB18-E733AB6022E9}">
      <dsp:nvSpPr>
        <dsp:cNvPr id="0" name=""/>
        <dsp:cNvSpPr/>
      </dsp:nvSpPr>
      <dsp:spPr>
        <a:xfrm rot="8796826">
          <a:off x="1327137" y="2156995"/>
          <a:ext cx="525811" cy="0"/>
        </a:xfrm>
        <a:custGeom>
          <a:avLst/>
          <a:gdLst/>
          <a:ahLst/>
          <a:cxnLst/>
          <a:rect l="0" t="0" r="0" b="0"/>
          <a:pathLst>
            <a:path>
              <a:moveTo>
                <a:pt x="0" y="0"/>
              </a:moveTo>
              <a:lnTo>
                <a:pt x="52581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CBBA8D-24F5-4AB3-A87F-FC092447FE97}">
      <dsp:nvSpPr>
        <dsp:cNvPr id="0" name=""/>
        <dsp:cNvSpPr/>
      </dsp:nvSpPr>
      <dsp:spPr>
        <a:xfrm>
          <a:off x="776997" y="2200481"/>
          <a:ext cx="593525" cy="59352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fr-FR" sz="1100" kern="1200" dirty="0"/>
            <a:t>Equipe interne</a:t>
          </a:r>
        </a:p>
      </dsp:txBody>
      <dsp:txXfrm>
        <a:off x="805971" y="2229455"/>
        <a:ext cx="535577" cy="535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BEF93-3545-4171-9599-688787AFA3A3}">
      <dsp:nvSpPr>
        <dsp:cNvPr id="0" name=""/>
        <dsp:cNvSpPr/>
      </dsp:nvSpPr>
      <dsp:spPr>
        <a:xfrm rot="5400000">
          <a:off x="6805774" y="-2983038"/>
          <a:ext cx="560615" cy="666925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t>Aide à définir la vision et la stratégie globale d’une organisation</a:t>
          </a:r>
        </a:p>
        <a:p>
          <a:pPr marL="114300" lvl="1" indent="-114300" algn="l" defTabSz="533400">
            <a:lnSpc>
              <a:spcPct val="90000"/>
            </a:lnSpc>
            <a:spcBef>
              <a:spcPct val="0"/>
            </a:spcBef>
            <a:spcAft>
              <a:spcPct val="15000"/>
            </a:spcAft>
            <a:buChar char="•"/>
          </a:pPr>
          <a:r>
            <a:rPr lang="fr-FR" sz="1200" b="1" kern="1200" dirty="0"/>
            <a:t>Exemple : Identifier de nouveaux marchés, repositionner une marque.</a:t>
          </a:r>
        </a:p>
      </dsp:txBody>
      <dsp:txXfrm rot="-5400000">
        <a:off x="3751455" y="98648"/>
        <a:ext cx="6641887" cy="505881"/>
      </dsp:txXfrm>
    </dsp:sp>
    <dsp:sp modelId="{CD0E8432-754B-4E94-BF16-80A364BB94A9}">
      <dsp:nvSpPr>
        <dsp:cNvPr id="0" name=""/>
        <dsp:cNvSpPr/>
      </dsp:nvSpPr>
      <dsp:spPr>
        <a:xfrm>
          <a:off x="0" y="1203"/>
          <a:ext cx="3751455" cy="70076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stratégique</a:t>
          </a:r>
        </a:p>
      </dsp:txBody>
      <dsp:txXfrm>
        <a:off x="34209" y="35412"/>
        <a:ext cx="3683037" cy="632351"/>
      </dsp:txXfrm>
    </dsp:sp>
    <dsp:sp modelId="{B40B22FD-3AAE-46C7-A06D-6D7E2AC2C5C7}">
      <dsp:nvSpPr>
        <dsp:cNvPr id="0" name=""/>
        <dsp:cNvSpPr/>
      </dsp:nvSpPr>
      <dsp:spPr>
        <a:xfrm rot="5400000">
          <a:off x="6805774" y="-2247230"/>
          <a:ext cx="560615" cy="666925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t>Se concentre sur l'amélioration des processus internes.</a:t>
          </a:r>
        </a:p>
        <a:p>
          <a:pPr marL="114300" lvl="1" indent="-114300" algn="l" defTabSz="533400">
            <a:lnSpc>
              <a:spcPct val="90000"/>
            </a:lnSpc>
            <a:spcBef>
              <a:spcPct val="0"/>
            </a:spcBef>
            <a:spcAft>
              <a:spcPct val="15000"/>
            </a:spcAft>
            <a:buChar char="•"/>
          </a:pPr>
          <a:r>
            <a:rPr lang="fr-FR" sz="1200" b="1" kern="1200" dirty="0"/>
            <a:t>Exemple : Optimiser la chaîne logistique, réduire les coûts de production.</a:t>
          </a:r>
        </a:p>
      </dsp:txBody>
      <dsp:txXfrm rot="-5400000">
        <a:off x="3751455" y="834456"/>
        <a:ext cx="6641887" cy="505881"/>
      </dsp:txXfrm>
    </dsp:sp>
    <dsp:sp modelId="{0F224D51-C854-45B1-8A4A-0FB0DDC9AD00}">
      <dsp:nvSpPr>
        <dsp:cNvPr id="0" name=""/>
        <dsp:cNvSpPr/>
      </dsp:nvSpPr>
      <dsp:spPr>
        <a:xfrm>
          <a:off x="0" y="737011"/>
          <a:ext cx="3751455" cy="70076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opérationnel</a:t>
          </a:r>
        </a:p>
      </dsp:txBody>
      <dsp:txXfrm>
        <a:off x="34209" y="771220"/>
        <a:ext cx="3683037" cy="632351"/>
      </dsp:txXfrm>
    </dsp:sp>
    <dsp:sp modelId="{DEFC887B-4AC0-4823-AF1B-88381C50ECEE}">
      <dsp:nvSpPr>
        <dsp:cNvPr id="0" name=""/>
        <dsp:cNvSpPr/>
      </dsp:nvSpPr>
      <dsp:spPr>
        <a:xfrm rot="5400000">
          <a:off x="6805774" y="-1511421"/>
          <a:ext cx="560615" cy="6669254"/>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0490" tIns="55245" rIns="110490" bIns="55245"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t>Accompagne les entreprises dans la gestion du changement et l’amélioration de la performance managériale.</a:t>
          </a:r>
        </a:p>
        <a:p>
          <a:pPr marL="114300" lvl="1" indent="-114300" algn="l" defTabSz="533400">
            <a:lnSpc>
              <a:spcPct val="90000"/>
            </a:lnSpc>
            <a:spcBef>
              <a:spcPct val="0"/>
            </a:spcBef>
            <a:spcAft>
              <a:spcPct val="15000"/>
            </a:spcAft>
            <a:buChar char="•"/>
          </a:pPr>
          <a:r>
            <a:rPr lang="fr-FR" sz="1200" b="1" kern="1200" dirty="0"/>
            <a:t>Exemple : Réorganisation des équipes, développement du leadership.</a:t>
          </a:r>
        </a:p>
      </dsp:txBody>
      <dsp:txXfrm rot="-5400000">
        <a:off x="3751455" y="1570265"/>
        <a:ext cx="6641887" cy="505881"/>
      </dsp:txXfrm>
    </dsp:sp>
    <dsp:sp modelId="{EA4D89B7-7ADC-452F-B5CB-466B79AB13EA}">
      <dsp:nvSpPr>
        <dsp:cNvPr id="0" name=""/>
        <dsp:cNvSpPr/>
      </dsp:nvSpPr>
      <dsp:spPr>
        <a:xfrm>
          <a:off x="0" y="1472820"/>
          <a:ext cx="3751455" cy="70076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management</a:t>
          </a:r>
        </a:p>
      </dsp:txBody>
      <dsp:txXfrm>
        <a:off x="34209" y="1507029"/>
        <a:ext cx="3683037" cy="632351"/>
      </dsp:txXfrm>
    </dsp:sp>
    <dsp:sp modelId="{F0D955D1-C602-4758-8981-05352B7F5793}">
      <dsp:nvSpPr>
        <dsp:cNvPr id="0" name=""/>
        <dsp:cNvSpPr/>
      </dsp:nvSpPr>
      <dsp:spPr>
        <a:xfrm rot="5400000">
          <a:off x="6805774" y="-775613"/>
          <a:ext cx="560615" cy="666925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fr-FR" sz="1100" b="0" kern="1200" dirty="0"/>
            <a:t>Conseil sur les systèmes d'information, la cybersécurité, le cloud </a:t>
          </a:r>
          <a:r>
            <a:rPr lang="fr-FR" sz="1100" b="0" kern="1200" dirty="0" err="1"/>
            <a:t>computing</a:t>
          </a:r>
          <a:r>
            <a:rPr lang="fr-FR" sz="1100" b="0" kern="1200" dirty="0"/>
            <a:t>, etc.</a:t>
          </a:r>
        </a:p>
        <a:p>
          <a:pPr marL="57150" lvl="1" indent="-57150" algn="l" defTabSz="488950">
            <a:lnSpc>
              <a:spcPct val="90000"/>
            </a:lnSpc>
            <a:spcBef>
              <a:spcPct val="0"/>
            </a:spcBef>
            <a:spcAft>
              <a:spcPct val="15000"/>
            </a:spcAft>
            <a:buChar char="•"/>
          </a:pPr>
          <a:r>
            <a:rPr lang="fr-FR" sz="1100" b="1" kern="1200" dirty="0"/>
            <a:t>Exemple : Migration vers le cloud, mise en place d’un ERP (Enterprise Resource Planning).</a:t>
          </a:r>
        </a:p>
      </dsp:txBody>
      <dsp:txXfrm rot="-5400000">
        <a:off x="3751455" y="2306073"/>
        <a:ext cx="6641887" cy="505881"/>
      </dsp:txXfrm>
    </dsp:sp>
    <dsp:sp modelId="{810EB39A-DA21-4739-9635-3FDBCA3D3A29}">
      <dsp:nvSpPr>
        <dsp:cNvPr id="0" name=""/>
        <dsp:cNvSpPr/>
      </dsp:nvSpPr>
      <dsp:spPr>
        <a:xfrm>
          <a:off x="0" y="2208628"/>
          <a:ext cx="3751455" cy="70076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IT</a:t>
          </a:r>
        </a:p>
      </dsp:txBody>
      <dsp:txXfrm>
        <a:off x="34209" y="2242837"/>
        <a:ext cx="3683037" cy="632351"/>
      </dsp:txXfrm>
    </dsp:sp>
    <dsp:sp modelId="{E54D4E1E-1D0D-4E9D-9A01-2D2A309C0372}">
      <dsp:nvSpPr>
        <dsp:cNvPr id="0" name=""/>
        <dsp:cNvSpPr/>
      </dsp:nvSpPr>
      <dsp:spPr>
        <a:xfrm rot="5400000">
          <a:off x="6805774" y="-39805"/>
          <a:ext cx="560615" cy="6669254"/>
        </a:xfrm>
        <a:prstGeom prst="round2Same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fr-FR" sz="1100" b="0" kern="1200" dirty="0"/>
            <a:t>Aide à la gestion des talents, recrutement, formation, gestion des conflits.</a:t>
          </a:r>
        </a:p>
        <a:p>
          <a:pPr marL="57150" lvl="1" indent="-57150" algn="l" defTabSz="488950">
            <a:lnSpc>
              <a:spcPct val="90000"/>
            </a:lnSpc>
            <a:spcBef>
              <a:spcPct val="0"/>
            </a:spcBef>
            <a:spcAft>
              <a:spcPct val="15000"/>
            </a:spcAft>
            <a:buChar char="•"/>
          </a:pPr>
          <a:r>
            <a:rPr lang="fr-FR" sz="1100" b="1" kern="1200" dirty="0"/>
            <a:t>Exemple : Élaboration d’un plan de formation, amélioration de la culture d’entreprise.</a:t>
          </a:r>
        </a:p>
      </dsp:txBody>
      <dsp:txXfrm rot="-5400000">
        <a:off x="3751455" y="3041881"/>
        <a:ext cx="6641887" cy="505881"/>
      </dsp:txXfrm>
    </dsp:sp>
    <dsp:sp modelId="{B2F4C5AB-A200-4658-B1FB-08C978EAD359}">
      <dsp:nvSpPr>
        <dsp:cNvPr id="0" name=""/>
        <dsp:cNvSpPr/>
      </dsp:nvSpPr>
      <dsp:spPr>
        <a:xfrm>
          <a:off x="0" y="2944437"/>
          <a:ext cx="3751455" cy="70076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RH</a:t>
          </a:r>
        </a:p>
      </dsp:txBody>
      <dsp:txXfrm>
        <a:off x="34209" y="2978646"/>
        <a:ext cx="3683037" cy="632351"/>
      </dsp:txXfrm>
    </dsp:sp>
    <dsp:sp modelId="{3AD87E18-890C-4DCC-A871-F352DA62A496}">
      <dsp:nvSpPr>
        <dsp:cNvPr id="0" name=""/>
        <dsp:cNvSpPr/>
      </dsp:nvSpPr>
      <dsp:spPr>
        <a:xfrm rot="5400000">
          <a:off x="6805774" y="696003"/>
          <a:ext cx="560615" cy="666925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114300" lvl="1" indent="-114300" algn="l" defTabSz="533400">
            <a:lnSpc>
              <a:spcPct val="90000"/>
            </a:lnSpc>
            <a:spcBef>
              <a:spcPct val="0"/>
            </a:spcBef>
            <a:spcAft>
              <a:spcPct val="15000"/>
            </a:spcAft>
            <a:buChar char="•"/>
          </a:pPr>
          <a:r>
            <a:rPr lang="fr-FR" sz="1200" b="0" kern="1200" dirty="0"/>
            <a:t>Conseils sur la gestion financière, l’audit, la fiscalité,</a:t>
          </a:r>
        </a:p>
        <a:p>
          <a:pPr marL="114300" lvl="1" indent="-114300" algn="l" defTabSz="533400">
            <a:lnSpc>
              <a:spcPct val="90000"/>
            </a:lnSpc>
            <a:spcBef>
              <a:spcPct val="0"/>
            </a:spcBef>
            <a:spcAft>
              <a:spcPct val="15000"/>
            </a:spcAft>
            <a:buChar char="•"/>
          </a:pPr>
          <a:r>
            <a:rPr lang="fr-FR" sz="1200" b="1" kern="1200" dirty="0"/>
            <a:t>Exemple : Optimisation fiscale, préparation d’une introduction en bourse (IPO).</a:t>
          </a:r>
        </a:p>
      </dsp:txBody>
      <dsp:txXfrm rot="-5400000">
        <a:off x="3751455" y="3777690"/>
        <a:ext cx="6641887" cy="505881"/>
      </dsp:txXfrm>
    </dsp:sp>
    <dsp:sp modelId="{A945F88D-3F9F-4D57-AF53-ABA5C0E5FCCB}">
      <dsp:nvSpPr>
        <dsp:cNvPr id="0" name=""/>
        <dsp:cNvSpPr/>
      </dsp:nvSpPr>
      <dsp:spPr>
        <a:xfrm>
          <a:off x="0" y="3680245"/>
          <a:ext cx="3751455" cy="70076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fr-FR" sz="2400" b="1" kern="1200" dirty="0"/>
            <a:t>Consulting financier</a:t>
          </a:r>
        </a:p>
      </dsp:txBody>
      <dsp:txXfrm>
        <a:off x="34209" y="3714454"/>
        <a:ext cx="3683037" cy="632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ECA1-AF6C-4171-9D14-A866735DA670}">
      <dsp:nvSpPr>
        <dsp:cNvPr id="0" name=""/>
        <dsp:cNvSpPr/>
      </dsp:nvSpPr>
      <dsp:spPr>
        <a:xfrm>
          <a:off x="6412" y="1315771"/>
          <a:ext cx="2262203" cy="1865845"/>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fr-FR" sz="1400" kern="1200" dirty="0"/>
        </a:p>
        <a:p>
          <a:pPr marL="114300" lvl="1" indent="-114300" algn="l" defTabSz="622300">
            <a:lnSpc>
              <a:spcPct val="90000"/>
            </a:lnSpc>
            <a:spcBef>
              <a:spcPct val="0"/>
            </a:spcBef>
            <a:spcAft>
              <a:spcPct val="15000"/>
            </a:spcAft>
            <a:buChar char="•"/>
          </a:pPr>
          <a:r>
            <a:rPr lang="fr-FR" sz="1400" kern="1200"/>
            <a:t>Évaluer l’état actuel et identifier les points d'amélioration.</a:t>
          </a:r>
        </a:p>
      </dsp:txBody>
      <dsp:txXfrm>
        <a:off x="49350" y="1358709"/>
        <a:ext cx="2176327" cy="1380145"/>
      </dsp:txXfrm>
    </dsp:sp>
    <dsp:sp modelId="{B49FBD17-9CB7-4DCA-AE75-EA38D9596A80}">
      <dsp:nvSpPr>
        <dsp:cNvPr id="0" name=""/>
        <dsp:cNvSpPr/>
      </dsp:nvSpPr>
      <dsp:spPr>
        <a:xfrm>
          <a:off x="1243395" y="1636909"/>
          <a:ext cx="2676865" cy="2676865"/>
        </a:xfrm>
        <a:prstGeom prst="leftCircularArrow">
          <a:avLst>
            <a:gd name="adj1" fmla="val 3830"/>
            <a:gd name="adj2" fmla="val 478956"/>
            <a:gd name="adj3" fmla="val 2254467"/>
            <a:gd name="adj4" fmla="val 9024489"/>
            <a:gd name="adj5" fmla="val 4468"/>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9B6F6FB-3465-43B7-9846-9BC96A8A790A}">
      <dsp:nvSpPr>
        <dsp:cNvPr id="0" name=""/>
        <dsp:cNvSpPr/>
      </dsp:nvSpPr>
      <dsp:spPr>
        <a:xfrm>
          <a:off x="509124" y="2781792"/>
          <a:ext cx="2010847" cy="79964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fr-FR" sz="1500" kern="1200" dirty="0"/>
            <a:t>Audit et diagnostic</a:t>
          </a:r>
        </a:p>
      </dsp:txBody>
      <dsp:txXfrm>
        <a:off x="532545" y="2805213"/>
        <a:ext cx="1964005" cy="752805"/>
      </dsp:txXfrm>
    </dsp:sp>
    <dsp:sp modelId="{EEE94830-2DAB-4D45-B53B-E8CF46D3DE9B}">
      <dsp:nvSpPr>
        <dsp:cNvPr id="0" name=""/>
        <dsp:cNvSpPr/>
      </dsp:nvSpPr>
      <dsp:spPr>
        <a:xfrm>
          <a:off x="3008150" y="1315771"/>
          <a:ext cx="2262203" cy="1865845"/>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fr-FR" sz="1400" kern="1200" dirty="0"/>
            <a:t>Proposer des solutions concrètes et adaptées.</a:t>
          </a:r>
        </a:p>
      </dsp:txBody>
      <dsp:txXfrm>
        <a:off x="3051088" y="1758533"/>
        <a:ext cx="2176327" cy="1380145"/>
      </dsp:txXfrm>
    </dsp:sp>
    <dsp:sp modelId="{01B82429-0412-41C7-BAF6-EF20030A6C8B}">
      <dsp:nvSpPr>
        <dsp:cNvPr id="0" name=""/>
        <dsp:cNvSpPr/>
      </dsp:nvSpPr>
      <dsp:spPr>
        <a:xfrm>
          <a:off x="4226282" y="110455"/>
          <a:ext cx="2965924" cy="2965924"/>
        </a:xfrm>
        <a:prstGeom prst="circularArrow">
          <a:avLst>
            <a:gd name="adj1" fmla="val 3457"/>
            <a:gd name="adj2" fmla="val 428429"/>
            <a:gd name="adj3" fmla="val 19396060"/>
            <a:gd name="adj4" fmla="val 12575511"/>
            <a:gd name="adj5" fmla="val 4033"/>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14F6F3F-EE1D-4A95-ACCA-1C1F57725B09}">
      <dsp:nvSpPr>
        <dsp:cNvPr id="0" name=""/>
        <dsp:cNvSpPr/>
      </dsp:nvSpPr>
      <dsp:spPr>
        <a:xfrm>
          <a:off x="3510862" y="915947"/>
          <a:ext cx="2010847" cy="79964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fr-FR" sz="1500" kern="1200" dirty="0"/>
            <a:t>Conseil et recommandations</a:t>
          </a:r>
        </a:p>
      </dsp:txBody>
      <dsp:txXfrm>
        <a:off x="3534283" y="939368"/>
        <a:ext cx="1964005" cy="752805"/>
      </dsp:txXfrm>
    </dsp:sp>
    <dsp:sp modelId="{D9A06AF8-E27F-41D1-93A5-7C9F5B080E2E}">
      <dsp:nvSpPr>
        <dsp:cNvPr id="0" name=""/>
        <dsp:cNvSpPr/>
      </dsp:nvSpPr>
      <dsp:spPr>
        <a:xfrm>
          <a:off x="6009889" y="1315771"/>
          <a:ext cx="2262203" cy="1865845"/>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fr-FR" sz="1400" kern="1200" dirty="0"/>
        </a:p>
        <a:p>
          <a:pPr marL="114300" lvl="1" indent="-114300" algn="l" defTabSz="622300">
            <a:lnSpc>
              <a:spcPct val="90000"/>
            </a:lnSpc>
            <a:spcBef>
              <a:spcPct val="0"/>
            </a:spcBef>
            <a:spcAft>
              <a:spcPct val="15000"/>
            </a:spcAft>
            <a:buChar char="•"/>
          </a:pPr>
          <a:r>
            <a:rPr lang="fr-FR" sz="1400" kern="1200"/>
            <a:t>Aider à l'implémentation des solutions et à la gestion des résistances.</a:t>
          </a:r>
        </a:p>
      </dsp:txBody>
      <dsp:txXfrm>
        <a:off x="6052827" y="1358709"/>
        <a:ext cx="2176327" cy="1380145"/>
      </dsp:txXfrm>
    </dsp:sp>
    <dsp:sp modelId="{A8D9FFCF-2B25-4EB2-ACA2-59A3BED7F559}">
      <dsp:nvSpPr>
        <dsp:cNvPr id="0" name=""/>
        <dsp:cNvSpPr/>
      </dsp:nvSpPr>
      <dsp:spPr>
        <a:xfrm>
          <a:off x="7246872" y="1636909"/>
          <a:ext cx="2676865" cy="2676865"/>
        </a:xfrm>
        <a:prstGeom prst="leftCircularArrow">
          <a:avLst>
            <a:gd name="adj1" fmla="val 3830"/>
            <a:gd name="adj2" fmla="val 478956"/>
            <a:gd name="adj3" fmla="val 2254467"/>
            <a:gd name="adj4" fmla="val 9024489"/>
            <a:gd name="adj5" fmla="val 446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5C3E31-B27D-4172-8FF2-D28F18F49598}">
      <dsp:nvSpPr>
        <dsp:cNvPr id="0" name=""/>
        <dsp:cNvSpPr/>
      </dsp:nvSpPr>
      <dsp:spPr>
        <a:xfrm>
          <a:off x="6512601" y="2781792"/>
          <a:ext cx="2010847" cy="79964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fr-FR" sz="1500" kern="1200" dirty="0"/>
            <a:t>Accompagnement au changement</a:t>
          </a:r>
        </a:p>
      </dsp:txBody>
      <dsp:txXfrm>
        <a:off x="6536022" y="2805213"/>
        <a:ext cx="1964005" cy="752805"/>
      </dsp:txXfrm>
    </dsp:sp>
    <dsp:sp modelId="{65B53A81-68A2-4769-83E4-52A5BF1FC754}">
      <dsp:nvSpPr>
        <dsp:cNvPr id="0" name=""/>
        <dsp:cNvSpPr/>
      </dsp:nvSpPr>
      <dsp:spPr>
        <a:xfrm>
          <a:off x="9011627" y="1315771"/>
          <a:ext cx="2262203" cy="1865845"/>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fr-FR" sz="1400" kern="1200" dirty="0"/>
        </a:p>
        <a:p>
          <a:pPr marL="114300" lvl="1" indent="-114300" algn="l" defTabSz="622300">
            <a:lnSpc>
              <a:spcPct val="90000"/>
            </a:lnSpc>
            <a:spcBef>
              <a:spcPct val="0"/>
            </a:spcBef>
            <a:spcAft>
              <a:spcPct val="15000"/>
            </a:spcAft>
            <a:buChar char="•"/>
          </a:pPr>
          <a:r>
            <a:rPr lang="fr-FR" sz="1400" kern="1200"/>
            <a:t>Former les équipes internes pour garantir l'autonomie après la mission.</a:t>
          </a:r>
        </a:p>
      </dsp:txBody>
      <dsp:txXfrm>
        <a:off x="9054565" y="1758533"/>
        <a:ext cx="2176327" cy="1380145"/>
      </dsp:txXfrm>
    </dsp:sp>
    <dsp:sp modelId="{9A8C6394-11AF-49B0-9C56-B7FDF1514514}">
      <dsp:nvSpPr>
        <dsp:cNvPr id="0" name=""/>
        <dsp:cNvSpPr/>
      </dsp:nvSpPr>
      <dsp:spPr>
        <a:xfrm>
          <a:off x="9514339" y="915947"/>
          <a:ext cx="2010847" cy="79964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fr-FR" sz="1500" kern="1200" dirty="0"/>
            <a:t>Formation et transfert de compétences</a:t>
          </a:r>
        </a:p>
      </dsp:txBody>
      <dsp:txXfrm>
        <a:off x="9537760" y="939368"/>
        <a:ext cx="1964005" cy="752805"/>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174E4CB-B263-662F-AD94-86A1896B567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fr-FR"/>
          </a:p>
        </p:txBody>
      </p:sp>
      <p:sp>
        <p:nvSpPr>
          <p:cNvPr id="4" name="Espace réservé du pied de page 3">
            <a:extLst>
              <a:ext uri="{FF2B5EF4-FFF2-40B4-BE49-F238E27FC236}">
                <a16:creationId xmlns:a16="http://schemas.microsoft.com/office/drawing/2014/main" id="{06DFE63A-7FC6-0F8B-516F-E6ECC3C11C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3BAFC9AA-A7C6-70F1-3C5B-044271A0C3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EF2489-852C-4D51-AE79-E85B63FFCB31}" type="slidenum">
              <a:rPr lang="fr-FR" smtClean="0"/>
              <a:t>‹N°›</a:t>
            </a:fld>
            <a:endParaRPr lang="fr-FR"/>
          </a:p>
        </p:txBody>
      </p:sp>
    </p:spTree>
    <p:extLst>
      <p:ext uri="{BB962C8B-B14F-4D97-AF65-F5344CB8AC3E}">
        <p14:creationId xmlns:p14="http://schemas.microsoft.com/office/powerpoint/2010/main" val="411209384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BDA11-36C3-4278-BAE2-6EFF3677AF3D}" type="datetimeFigureOut">
              <a:rPr lang="fr-FR" smtClean="0"/>
              <a:t>24/08/2025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FB9FA-612B-4761-92AA-9EB3FDF82C9B}" type="slidenum">
              <a:rPr lang="fr-FR" smtClean="0"/>
              <a:t>‹N°›</a:t>
            </a:fld>
            <a:endParaRPr lang="fr-FR"/>
          </a:p>
        </p:txBody>
      </p:sp>
    </p:spTree>
    <p:extLst>
      <p:ext uri="{BB962C8B-B14F-4D97-AF65-F5344CB8AC3E}">
        <p14:creationId xmlns:p14="http://schemas.microsoft.com/office/powerpoint/2010/main" val="173033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93</a:t>
            </a:fld>
            <a:endParaRPr lang="fr-FR" noProof="0"/>
          </a:p>
        </p:txBody>
      </p:sp>
    </p:spTree>
    <p:extLst>
      <p:ext uri="{BB962C8B-B14F-4D97-AF65-F5344CB8AC3E}">
        <p14:creationId xmlns:p14="http://schemas.microsoft.com/office/powerpoint/2010/main" val="4192103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102</a:t>
            </a:fld>
            <a:endParaRPr lang="fr-FR" noProof="0"/>
          </a:p>
        </p:txBody>
      </p:sp>
    </p:spTree>
    <p:extLst>
      <p:ext uri="{BB962C8B-B14F-4D97-AF65-F5344CB8AC3E}">
        <p14:creationId xmlns:p14="http://schemas.microsoft.com/office/powerpoint/2010/main" val="301887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103</a:t>
            </a:fld>
            <a:endParaRPr lang="fr-FR" noProof="0"/>
          </a:p>
        </p:txBody>
      </p:sp>
    </p:spTree>
    <p:extLst>
      <p:ext uri="{BB962C8B-B14F-4D97-AF65-F5344CB8AC3E}">
        <p14:creationId xmlns:p14="http://schemas.microsoft.com/office/powerpoint/2010/main" val="474440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94</a:t>
            </a:fld>
            <a:endParaRPr lang="fr-FR" noProof="0"/>
          </a:p>
        </p:txBody>
      </p:sp>
    </p:spTree>
    <p:extLst>
      <p:ext uri="{BB962C8B-B14F-4D97-AF65-F5344CB8AC3E}">
        <p14:creationId xmlns:p14="http://schemas.microsoft.com/office/powerpoint/2010/main" val="318898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95</a:t>
            </a:fld>
            <a:endParaRPr lang="fr-FR" noProof="0"/>
          </a:p>
        </p:txBody>
      </p:sp>
    </p:spTree>
    <p:extLst>
      <p:ext uri="{BB962C8B-B14F-4D97-AF65-F5344CB8AC3E}">
        <p14:creationId xmlns:p14="http://schemas.microsoft.com/office/powerpoint/2010/main" val="328811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96</a:t>
            </a:fld>
            <a:endParaRPr lang="fr-FR" noProof="0"/>
          </a:p>
        </p:txBody>
      </p:sp>
    </p:spTree>
    <p:extLst>
      <p:ext uri="{BB962C8B-B14F-4D97-AF65-F5344CB8AC3E}">
        <p14:creationId xmlns:p14="http://schemas.microsoft.com/office/powerpoint/2010/main" val="50217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97</a:t>
            </a:fld>
            <a:endParaRPr lang="fr-FR" noProof="0"/>
          </a:p>
        </p:txBody>
      </p:sp>
    </p:spTree>
    <p:extLst>
      <p:ext uri="{BB962C8B-B14F-4D97-AF65-F5344CB8AC3E}">
        <p14:creationId xmlns:p14="http://schemas.microsoft.com/office/powerpoint/2010/main" val="272513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98</a:t>
            </a:fld>
            <a:endParaRPr lang="fr-FR" noProof="0"/>
          </a:p>
        </p:txBody>
      </p:sp>
    </p:spTree>
    <p:extLst>
      <p:ext uri="{BB962C8B-B14F-4D97-AF65-F5344CB8AC3E}">
        <p14:creationId xmlns:p14="http://schemas.microsoft.com/office/powerpoint/2010/main" val="136169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99</a:t>
            </a:fld>
            <a:endParaRPr lang="fr-FR" noProof="0"/>
          </a:p>
        </p:txBody>
      </p:sp>
    </p:spTree>
    <p:extLst>
      <p:ext uri="{BB962C8B-B14F-4D97-AF65-F5344CB8AC3E}">
        <p14:creationId xmlns:p14="http://schemas.microsoft.com/office/powerpoint/2010/main" val="193569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100</a:t>
            </a:fld>
            <a:endParaRPr lang="fr-FR" noProof="0"/>
          </a:p>
        </p:txBody>
      </p:sp>
    </p:spTree>
    <p:extLst>
      <p:ext uri="{BB962C8B-B14F-4D97-AF65-F5344CB8AC3E}">
        <p14:creationId xmlns:p14="http://schemas.microsoft.com/office/powerpoint/2010/main" val="392697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None/>
            </a:pPr>
            <a:endParaRPr lang="fr-FR" sz="1200" dirty="0">
              <a:latin typeface="FUTURA BOOK BT" panose="020B0502020204020303" pitchFamily="34" charset="0"/>
            </a:endParaRPr>
          </a:p>
        </p:txBody>
      </p:sp>
      <p:sp>
        <p:nvSpPr>
          <p:cNvPr id="4" name="Espace réservé du numéro de diapositive 3"/>
          <p:cNvSpPr>
            <a:spLocks noGrp="1"/>
          </p:cNvSpPr>
          <p:nvPr>
            <p:ph type="sldNum" sz="quarter" idx="5"/>
          </p:nvPr>
        </p:nvSpPr>
        <p:spPr/>
        <p:txBody>
          <a:bodyPr/>
          <a:lstStyle/>
          <a:p>
            <a:pPr rtl="0"/>
            <a:fld id="{8530193B-564F-4854-8A52-728F3FB19C85}" type="slidenum">
              <a:rPr lang="fr-FR" noProof="0" smtClean="0"/>
              <a:t>101</a:t>
            </a:fld>
            <a:endParaRPr lang="fr-FR" noProof="0"/>
          </a:p>
        </p:txBody>
      </p:sp>
    </p:spTree>
    <p:extLst>
      <p:ext uri="{BB962C8B-B14F-4D97-AF65-F5344CB8AC3E}">
        <p14:creationId xmlns:p14="http://schemas.microsoft.com/office/powerpoint/2010/main" val="965528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D8EBB0EA-A545-782D-6492-FFCE26455BB0}"/>
              </a:ext>
            </a:extLst>
          </p:cNvPr>
          <p:cNvSpPr>
            <a:spLocks noGrp="1"/>
          </p:cNvSpPr>
          <p:nvPr>
            <p:ph type="ftr" sz="quarter" idx="11"/>
          </p:nvPr>
        </p:nvSpPr>
        <p:spPr/>
        <p:txBody>
          <a:bodyPr/>
          <a:lstStyle/>
          <a:p>
            <a:r>
              <a:rPr lang="fr-FR" dirty="0" err="1"/>
              <a:t>Utopios</a:t>
            </a:r>
            <a:r>
              <a:rPr lang="fr-FR" dirty="0"/>
              <a:t>® Tous droits réservés. </a:t>
            </a:r>
          </a:p>
        </p:txBody>
      </p:sp>
      <p:pic>
        <p:nvPicPr>
          <p:cNvPr id="2" name="Image 1">
            <a:extLst>
              <a:ext uri="{FF2B5EF4-FFF2-40B4-BE49-F238E27FC236}">
                <a16:creationId xmlns:a16="http://schemas.microsoft.com/office/drawing/2014/main" id="{BDA41D27-0B82-DE04-0DDF-766AD5116F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Titre 1">
            <a:extLst>
              <a:ext uri="{FF2B5EF4-FFF2-40B4-BE49-F238E27FC236}">
                <a16:creationId xmlns:a16="http://schemas.microsoft.com/office/drawing/2014/main" id="{38A61A4E-524D-C420-942F-958DAFF42818}"/>
              </a:ext>
            </a:extLst>
          </p:cNvPr>
          <p:cNvSpPr>
            <a:spLocks noGrp="1"/>
          </p:cNvSpPr>
          <p:nvPr>
            <p:ph type="title"/>
          </p:nvPr>
        </p:nvSpPr>
        <p:spPr>
          <a:xfrm>
            <a:off x="335280" y="2515394"/>
            <a:ext cx="11490960" cy="1325563"/>
          </a:xfrm>
          <a:prstGeom prst="rect">
            <a:avLst/>
          </a:prstGeom>
        </p:spPr>
        <p:txBody>
          <a:bodyPr/>
          <a:lstStyle>
            <a:lvl1pPr algn="ctr">
              <a:defRPr>
                <a:ln>
                  <a:noFill/>
                </a:ln>
                <a:solidFill>
                  <a:schemeClr val="bg1"/>
                </a:solidFill>
                <a:effectLst/>
              </a:defRPr>
            </a:lvl1pPr>
          </a:lstStyle>
          <a:p>
            <a:r>
              <a:rPr lang="fr-FR"/>
              <a:t>Modifiez le style du titre</a:t>
            </a:r>
            <a:endParaRPr lang="fr-FR" dirty="0"/>
          </a:p>
        </p:txBody>
      </p:sp>
      <p:pic>
        <p:nvPicPr>
          <p:cNvPr id="4" name="Graphique 3">
            <a:extLst>
              <a:ext uri="{FF2B5EF4-FFF2-40B4-BE49-F238E27FC236}">
                <a16:creationId xmlns:a16="http://schemas.microsoft.com/office/drawing/2014/main" id="{6A95ED66-C418-CDBE-7FBA-72463374D70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8958" y="844952"/>
            <a:ext cx="4344442" cy="1126026"/>
          </a:xfrm>
          <a:prstGeom prst="rect">
            <a:avLst/>
          </a:prstGeom>
        </p:spPr>
      </p:pic>
    </p:spTree>
    <p:extLst>
      <p:ext uri="{BB962C8B-B14F-4D97-AF65-F5344CB8AC3E}">
        <p14:creationId xmlns:p14="http://schemas.microsoft.com/office/powerpoint/2010/main" val="145492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4E79CEA3-F216-411A-6DF6-45B0A5BF9683}"/>
              </a:ext>
            </a:extLst>
          </p:cNvPr>
          <p:cNvSpPr>
            <a:spLocks noGrp="1"/>
          </p:cNvSpPr>
          <p:nvPr>
            <p:ph type="ftr" sz="quarter" idx="11"/>
          </p:nvPr>
        </p:nvSpPr>
        <p:spPr/>
        <p:txBody>
          <a:bodyPr/>
          <a:lstStyle/>
          <a:p>
            <a:r>
              <a:rPr lang="fr-FR" dirty="0" err="1"/>
              <a:t>Utopios</a:t>
            </a:r>
            <a:r>
              <a:rPr lang="fr-FR" dirty="0"/>
              <a:t>® Tous droits réservés. </a:t>
            </a:r>
          </a:p>
        </p:txBody>
      </p:sp>
      <p:sp>
        <p:nvSpPr>
          <p:cNvPr id="4" name="Espace réservé du numéro de diapositive 3">
            <a:extLst>
              <a:ext uri="{FF2B5EF4-FFF2-40B4-BE49-F238E27FC236}">
                <a16:creationId xmlns:a16="http://schemas.microsoft.com/office/drawing/2014/main" id="{B2283738-9010-9F45-056A-E96BE3EEC69A}"/>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1551972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100B6A-29F5-4B21-0B70-8EB294DD7E2D}"/>
              </a:ext>
            </a:extLst>
          </p:cNvPr>
          <p:cNvSpPr>
            <a:spLocks noGrp="1"/>
          </p:cNvSpPr>
          <p:nvPr>
            <p:ph type="title"/>
          </p:nvPr>
        </p:nvSpPr>
        <p:spPr>
          <a:xfrm>
            <a:off x="325120" y="987424"/>
            <a:ext cx="4446905" cy="1069975"/>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EC65B17-FC65-F4E4-E1A1-69BA937AA072}"/>
              </a:ext>
            </a:extLst>
          </p:cNvPr>
          <p:cNvSpPr>
            <a:spLocks noGrp="1"/>
          </p:cNvSpPr>
          <p:nvPr>
            <p:ph idx="1"/>
          </p:nvPr>
        </p:nvSpPr>
        <p:spPr>
          <a:xfrm>
            <a:off x="5183188" y="987425"/>
            <a:ext cx="668369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8712545-3FD0-989E-4F68-DA3D7A77D02C}"/>
              </a:ext>
            </a:extLst>
          </p:cNvPr>
          <p:cNvSpPr>
            <a:spLocks noGrp="1"/>
          </p:cNvSpPr>
          <p:nvPr>
            <p:ph type="body" sz="half" idx="2"/>
          </p:nvPr>
        </p:nvSpPr>
        <p:spPr>
          <a:xfrm>
            <a:off x="325120" y="2057400"/>
            <a:ext cx="444690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6" name="Espace réservé du pied de page 5">
            <a:extLst>
              <a:ext uri="{FF2B5EF4-FFF2-40B4-BE49-F238E27FC236}">
                <a16:creationId xmlns:a16="http://schemas.microsoft.com/office/drawing/2014/main" id="{767E0C80-8CF9-3C60-6D59-295F88AEA2CA}"/>
              </a:ext>
            </a:extLst>
          </p:cNvPr>
          <p:cNvSpPr>
            <a:spLocks noGrp="1"/>
          </p:cNvSpPr>
          <p:nvPr>
            <p:ph type="ftr" sz="quarter" idx="11"/>
          </p:nvPr>
        </p:nvSpPr>
        <p:spPr/>
        <p:txBody>
          <a:bodyPr/>
          <a:lstStyle/>
          <a:p>
            <a:r>
              <a:rPr lang="fr-FR" dirty="0" err="1"/>
              <a:t>Utopios</a:t>
            </a:r>
            <a:r>
              <a:rPr lang="fr-FR" dirty="0"/>
              <a:t>® Tous droits réservés. </a:t>
            </a:r>
          </a:p>
        </p:txBody>
      </p:sp>
      <p:sp>
        <p:nvSpPr>
          <p:cNvPr id="7" name="Espace réservé du numéro de diapositive 6">
            <a:extLst>
              <a:ext uri="{FF2B5EF4-FFF2-40B4-BE49-F238E27FC236}">
                <a16:creationId xmlns:a16="http://schemas.microsoft.com/office/drawing/2014/main" id="{D86B9545-6854-1BB5-A380-0D291E2A853F}"/>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747048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F73F0-80B7-8071-CB07-F9468B9E1E70}"/>
              </a:ext>
            </a:extLst>
          </p:cNvPr>
          <p:cNvSpPr>
            <a:spLocks noGrp="1"/>
          </p:cNvSpPr>
          <p:nvPr>
            <p:ph type="title"/>
          </p:nvPr>
        </p:nvSpPr>
        <p:spPr>
          <a:xfrm>
            <a:off x="335280" y="987424"/>
            <a:ext cx="4436745" cy="1069975"/>
          </a:xfrm>
          <a:prstGeom prst="rect">
            <a:avLst/>
          </a:prstGeom>
        </p:spPr>
        <p:txBody>
          <a:bodyPr anchor="b"/>
          <a:lstStyle>
            <a:lvl1pPr>
              <a:defRPr sz="3200"/>
            </a:lvl1pPr>
          </a:lstStyle>
          <a:p>
            <a:r>
              <a:rPr lang="fr-FR"/>
              <a:t>Modifiez le style du titre</a:t>
            </a:r>
            <a:endParaRPr lang="fr-FR" dirty="0"/>
          </a:p>
        </p:txBody>
      </p:sp>
      <p:sp>
        <p:nvSpPr>
          <p:cNvPr id="3" name="Espace réservé pour une image  2">
            <a:extLst>
              <a:ext uri="{FF2B5EF4-FFF2-40B4-BE49-F238E27FC236}">
                <a16:creationId xmlns:a16="http://schemas.microsoft.com/office/drawing/2014/main" id="{C891C069-301F-2732-1C65-12B26E27D3FB}"/>
              </a:ext>
            </a:extLst>
          </p:cNvPr>
          <p:cNvSpPr>
            <a:spLocks noGrp="1"/>
          </p:cNvSpPr>
          <p:nvPr>
            <p:ph type="pic" idx="1"/>
          </p:nvPr>
        </p:nvSpPr>
        <p:spPr>
          <a:xfrm>
            <a:off x="5183188" y="987425"/>
            <a:ext cx="667353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a:extLst>
              <a:ext uri="{FF2B5EF4-FFF2-40B4-BE49-F238E27FC236}">
                <a16:creationId xmlns:a16="http://schemas.microsoft.com/office/drawing/2014/main" id="{ACBE1D88-E470-7067-3341-C82B9B099858}"/>
              </a:ext>
            </a:extLst>
          </p:cNvPr>
          <p:cNvSpPr>
            <a:spLocks noGrp="1"/>
          </p:cNvSpPr>
          <p:nvPr>
            <p:ph type="body" sz="half" idx="2"/>
          </p:nvPr>
        </p:nvSpPr>
        <p:spPr>
          <a:xfrm>
            <a:off x="335280" y="2057400"/>
            <a:ext cx="443674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6" name="Espace réservé du pied de page 5">
            <a:extLst>
              <a:ext uri="{FF2B5EF4-FFF2-40B4-BE49-F238E27FC236}">
                <a16:creationId xmlns:a16="http://schemas.microsoft.com/office/drawing/2014/main" id="{3CEBD16A-9BF4-CC44-4C23-193BD7B4F011}"/>
              </a:ext>
            </a:extLst>
          </p:cNvPr>
          <p:cNvSpPr>
            <a:spLocks noGrp="1"/>
          </p:cNvSpPr>
          <p:nvPr>
            <p:ph type="ftr" sz="quarter" idx="11"/>
          </p:nvPr>
        </p:nvSpPr>
        <p:spPr/>
        <p:txBody>
          <a:bodyPr/>
          <a:lstStyle/>
          <a:p>
            <a:r>
              <a:rPr lang="fr-FR" dirty="0" err="1"/>
              <a:t>Utopios</a:t>
            </a:r>
            <a:r>
              <a:rPr lang="fr-FR" dirty="0"/>
              <a:t>® Tous droits réservés. </a:t>
            </a:r>
          </a:p>
        </p:txBody>
      </p:sp>
      <p:sp>
        <p:nvSpPr>
          <p:cNvPr id="7" name="Espace réservé du numéro de diapositive 6">
            <a:extLst>
              <a:ext uri="{FF2B5EF4-FFF2-40B4-BE49-F238E27FC236}">
                <a16:creationId xmlns:a16="http://schemas.microsoft.com/office/drawing/2014/main" id="{D87013A3-CF0D-87BE-AB9F-3851F77E7AAB}"/>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210066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7EF2F-A37C-FCA9-523D-99BD40AEFFDA}"/>
              </a:ext>
            </a:extLst>
          </p:cNvPr>
          <p:cNvSpPr>
            <a:spLocks noGrp="1"/>
          </p:cNvSpPr>
          <p:nvPr>
            <p:ph type="title"/>
          </p:nvPr>
        </p:nvSpPr>
        <p:spPr>
          <a:xfrm>
            <a:off x="335280" y="681037"/>
            <a:ext cx="11521440" cy="1009651"/>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3678717-4C8D-7CDB-E212-AF631B21A6E7}"/>
              </a:ext>
            </a:extLst>
          </p:cNvPr>
          <p:cNvSpPr>
            <a:spLocks noGrp="1"/>
          </p:cNvSpPr>
          <p:nvPr>
            <p:ph type="body" orient="vert" idx="1"/>
          </p:nvPr>
        </p:nvSpPr>
        <p:spPr>
          <a:xfrm>
            <a:off x="335280" y="1825625"/>
            <a:ext cx="1152144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D88BE449-1548-B703-A4E1-DAE9F5F3C608}"/>
              </a:ext>
            </a:extLst>
          </p:cNvPr>
          <p:cNvSpPr>
            <a:spLocks noGrp="1"/>
          </p:cNvSpPr>
          <p:nvPr>
            <p:ph type="ftr" sz="quarter" idx="11"/>
          </p:nvPr>
        </p:nvSpPr>
        <p:spPr/>
        <p:txBody>
          <a:bodyPr/>
          <a:lstStyle/>
          <a:p>
            <a:r>
              <a:rPr lang="fr-FR" dirty="0" err="1"/>
              <a:t>Utopios</a:t>
            </a:r>
            <a:r>
              <a:rPr lang="fr-FR" dirty="0"/>
              <a:t>® Tous droits réservés. </a:t>
            </a:r>
          </a:p>
        </p:txBody>
      </p:sp>
      <p:sp>
        <p:nvSpPr>
          <p:cNvPr id="6" name="Espace réservé du numéro de diapositive 5">
            <a:extLst>
              <a:ext uri="{FF2B5EF4-FFF2-40B4-BE49-F238E27FC236}">
                <a16:creationId xmlns:a16="http://schemas.microsoft.com/office/drawing/2014/main" id="{2FD991FA-ABBD-4D7F-38E8-DF598C4680A1}"/>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1121850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F3341F7-DF48-DB7D-5103-5003539C82B1}"/>
              </a:ext>
            </a:extLst>
          </p:cNvPr>
          <p:cNvSpPr>
            <a:spLocks noGrp="1"/>
          </p:cNvSpPr>
          <p:nvPr>
            <p:ph type="title" orient="vert"/>
          </p:nvPr>
        </p:nvSpPr>
        <p:spPr>
          <a:xfrm>
            <a:off x="8724900" y="716095"/>
            <a:ext cx="3131820" cy="5460867"/>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9B08371-212D-4CEC-3213-58793316F604}"/>
              </a:ext>
            </a:extLst>
          </p:cNvPr>
          <p:cNvSpPr>
            <a:spLocks noGrp="1"/>
          </p:cNvSpPr>
          <p:nvPr>
            <p:ph type="body" orient="vert" idx="1"/>
          </p:nvPr>
        </p:nvSpPr>
        <p:spPr>
          <a:xfrm>
            <a:off x="335280" y="716095"/>
            <a:ext cx="8237220" cy="546086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E94A4391-AA85-5131-ADFB-F1170A2440A0}"/>
              </a:ext>
            </a:extLst>
          </p:cNvPr>
          <p:cNvSpPr>
            <a:spLocks noGrp="1"/>
          </p:cNvSpPr>
          <p:nvPr>
            <p:ph type="ftr" sz="quarter" idx="11"/>
          </p:nvPr>
        </p:nvSpPr>
        <p:spPr/>
        <p:txBody>
          <a:bodyPr/>
          <a:lstStyle/>
          <a:p>
            <a:r>
              <a:rPr lang="fr-FR" dirty="0" err="1"/>
              <a:t>Utopios</a:t>
            </a:r>
            <a:r>
              <a:rPr lang="fr-FR" dirty="0"/>
              <a:t>® Tous droits réservés. </a:t>
            </a:r>
          </a:p>
        </p:txBody>
      </p:sp>
      <p:sp>
        <p:nvSpPr>
          <p:cNvPr id="6" name="Espace réservé du numéro de diapositive 5">
            <a:extLst>
              <a:ext uri="{FF2B5EF4-FFF2-40B4-BE49-F238E27FC236}">
                <a16:creationId xmlns:a16="http://schemas.microsoft.com/office/drawing/2014/main" id="{B201CDB3-7829-E802-82BC-E8889EC45FA0}"/>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2507552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sous-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b="0" i="0">
                <a:latin typeface="FUTURA BOOK BT" panose="020B0502020204020303"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dirty="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b="0" i="0">
                <a:solidFill>
                  <a:schemeClr val="tx1">
                    <a:lumMod val="75000"/>
                    <a:lumOff val="25000"/>
                  </a:schemeClr>
                </a:solidFill>
                <a:latin typeface="FUTURA BOOK BT" panose="020B0502020204020303" pitchFamily="34" charset="0"/>
              </a:defRPr>
            </a:lvl1pPr>
            <a:lvl2pPr>
              <a:defRPr b="0" i="0">
                <a:solidFill>
                  <a:schemeClr val="tx1">
                    <a:lumMod val="75000"/>
                    <a:lumOff val="25000"/>
                  </a:schemeClr>
                </a:solidFill>
                <a:latin typeface="FUTURA BOOK BT" panose="020B0502020204020303" pitchFamily="34" charset="0"/>
              </a:defRPr>
            </a:lvl2pPr>
            <a:lvl3pPr>
              <a:defRPr b="0" i="0">
                <a:solidFill>
                  <a:schemeClr val="tx1">
                    <a:lumMod val="75000"/>
                    <a:lumOff val="25000"/>
                  </a:schemeClr>
                </a:solidFill>
                <a:latin typeface="FUTURA BOOK BT" panose="020B0502020204020303" pitchFamily="34" charset="0"/>
              </a:defRPr>
            </a:lvl3pPr>
            <a:lvl4pPr>
              <a:defRPr b="0" i="0">
                <a:solidFill>
                  <a:schemeClr val="tx1">
                    <a:lumMod val="75000"/>
                    <a:lumOff val="25000"/>
                  </a:schemeClr>
                </a:solidFill>
                <a:latin typeface="FUTURA BOOK BT" panose="020B0502020204020303" pitchFamily="34" charset="0"/>
              </a:defRPr>
            </a:lvl4pPr>
            <a:lvl5pPr>
              <a:defRPr b="0" i="0">
                <a:solidFill>
                  <a:schemeClr val="tx1">
                    <a:lumMod val="75000"/>
                    <a:lumOff val="25000"/>
                  </a:schemeClr>
                </a:solidFill>
                <a:latin typeface="FUTURA BOOK BT" panose="020B0502020204020303" pitchFamily="34" charset="0"/>
              </a:defRPr>
            </a:lvl5p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pied de page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lvl1pPr>
              <a:defRPr b="0" i="0"/>
            </a:lvl1pPr>
          </a:lstStyle>
          <a:p>
            <a:r>
              <a:rPr lang="fr-FR" dirty="0"/>
              <a:t>Ajouter un pied de page</a:t>
            </a:r>
          </a:p>
        </p:txBody>
      </p:sp>
      <p:sp>
        <p:nvSpPr>
          <p:cNvPr id="5" name="Espace réservé du numéro de diapositive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fr-FR" noProof="0" smtClean="0"/>
              <a:pPr/>
              <a:t>‹N°›</a:t>
            </a:fld>
            <a:endParaRPr lang="fr-FR" noProof="0"/>
          </a:p>
        </p:txBody>
      </p:sp>
      <p:pic>
        <p:nvPicPr>
          <p:cNvPr id="10" name="Espace réservé pour une image  6" descr="Une image contenant homme, air, bleu, volant&#10;&#10;Description générée automatiquement">
            <a:extLst>
              <a:ext uri="{FF2B5EF4-FFF2-40B4-BE49-F238E27FC236}">
                <a16:creationId xmlns:a16="http://schemas.microsoft.com/office/drawing/2014/main" id="{327CBAF9-73C2-440B-2541-8E2B325DA532}"/>
              </a:ext>
            </a:extLst>
          </p:cNvPr>
          <p:cNvPicPr>
            <a:picLocks noChangeAspect="1"/>
          </p:cNvPicPr>
          <p:nvPr userDrawn="1"/>
        </p:nvPicPr>
        <p:blipFill rotWithShape="1">
          <a:blip r:embed="rId2"/>
          <a:srcRect l="44969" r="31187"/>
          <a:stretch/>
        </p:blipFill>
        <p:spPr>
          <a:xfrm>
            <a:off x="9980476" y="0"/>
            <a:ext cx="2211524" cy="6192000"/>
          </a:xfrm>
          <a:prstGeom prst="rect">
            <a:avLst/>
          </a:prstGeom>
        </p:spPr>
      </p:pic>
      <p:pic>
        <p:nvPicPr>
          <p:cNvPr id="11" name="Image 10" descr="Une image contenant texte, graphiques vectoriels&#10;&#10;Description générée automatiquement">
            <a:extLst>
              <a:ext uri="{FF2B5EF4-FFF2-40B4-BE49-F238E27FC236}">
                <a16:creationId xmlns:a16="http://schemas.microsoft.com/office/drawing/2014/main" id="{12C8F7DD-5CBB-4E66-5BCF-51F75BE516B0}"/>
              </a:ext>
            </a:extLst>
          </p:cNvPr>
          <p:cNvPicPr>
            <a:picLocks noChangeAspect="1"/>
          </p:cNvPicPr>
          <p:nvPr userDrawn="1"/>
        </p:nvPicPr>
        <p:blipFill>
          <a:blip r:embed="rId3"/>
          <a:stretch>
            <a:fillRect/>
          </a:stretch>
        </p:blipFill>
        <p:spPr>
          <a:xfrm>
            <a:off x="10343200" y="4963886"/>
            <a:ext cx="1627094" cy="1015033"/>
          </a:xfrm>
          <a:prstGeom prst="rect">
            <a:avLst/>
          </a:prstGeom>
        </p:spPr>
      </p:pic>
    </p:spTree>
    <p:extLst>
      <p:ext uri="{BB962C8B-B14F-4D97-AF65-F5344CB8AC3E}">
        <p14:creationId xmlns:p14="http://schemas.microsoft.com/office/powerpoint/2010/main" val="238271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8" name="Espace réservé du pied de page 7">
            <a:extLst>
              <a:ext uri="{FF2B5EF4-FFF2-40B4-BE49-F238E27FC236}">
                <a16:creationId xmlns:a16="http://schemas.microsoft.com/office/drawing/2014/main" id="{DA77BB9A-C0E4-A9D9-02DD-60CC843C0DCC}"/>
              </a:ext>
            </a:extLst>
          </p:cNvPr>
          <p:cNvSpPr>
            <a:spLocks noGrp="1"/>
          </p:cNvSpPr>
          <p:nvPr>
            <p:ph type="ftr" sz="quarter" idx="11"/>
          </p:nvPr>
        </p:nvSpPr>
        <p:spPr>
          <a:xfrm>
            <a:off x="4038600" y="6391275"/>
            <a:ext cx="4114800" cy="365125"/>
          </a:xfrm>
        </p:spPr>
        <p:txBody>
          <a:bodyPr/>
          <a:lstStyle>
            <a:lvl1pPr>
              <a:defRPr b="0">
                <a:solidFill>
                  <a:schemeClr val="bg1"/>
                </a:solidFill>
              </a:defRPr>
            </a:lvl1pPr>
          </a:lstStyle>
          <a:p>
            <a:r>
              <a:rPr lang="fr-FR" dirty="0" err="1"/>
              <a:t>Utopios</a:t>
            </a:r>
            <a:r>
              <a:rPr lang="fr-FR" dirty="0"/>
              <a:t>® Tous droits réservés. </a:t>
            </a:r>
          </a:p>
        </p:txBody>
      </p:sp>
      <p:sp>
        <p:nvSpPr>
          <p:cNvPr id="9" name="Espace réservé du numéro de diapositive 8">
            <a:extLst>
              <a:ext uri="{FF2B5EF4-FFF2-40B4-BE49-F238E27FC236}">
                <a16:creationId xmlns:a16="http://schemas.microsoft.com/office/drawing/2014/main" id="{A3637723-9EB2-D562-C918-696A5D62848F}"/>
              </a:ext>
            </a:extLst>
          </p:cNvPr>
          <p:cNvSpPr>
            <a:spLocks noGrp="1"/>
          </p:cNvSpPr>
          <p:nvPr>
            <p:ph type="sldNum" sz="quarter" idx="12"/>
          </p:nvPr>
        </p:nvSpPr>
        <p:spPr>
          <a:xfrm>
            <a:off x="8610600" y="6391275"/>
            <a:ext cx="2743200" cy="365125"/>
          </a:xfrm>
        </p:spPr>
        <p:txBody>
          <a:bodyPr/>
          <a:lstStyle>
            <a:lvl1pPr>
              <a:defRPr>
                <a:solidFill>
                  <a:schemeClr val="bg1"/>
                </a:solidFill>
              </a:defRPr>
            </a:lvl1pPr>
          </a:lstStyle>
          <a:p>
            <a:fld id="{E97D2105-CB8C-4221-B9EA-618007779479}" type="slidenum">
              <a:rPr lang="fr-FR" smtClean="0"/>
              <a:pPr/>
              <a:t>‹N°›</a:t>
            </a:fld>
            <a:endParaRPr lang="fr-FR"/>
          </a:p>
        </p:txBody>
      </p:sp>
      <p:sp>
        <p:nvSpPr>
          <p:cNvPr id="4" name="Espace réservé du titre 1">
            <a:extLst>
              <a:ext uri="{FF2B5EF4-FFF2-40B4-BE49-F238E27FC236}">
                <a16:creationId xmlns:a16="http://schemas.microsoft.com/office/drawing/2014/main" id="{EC1611E9-4514-74C6-07E0-6BCA57D78BEE}"/>
              </a:ext>
            </a:extLst>
          </p:cNvPr>
          <p:cNvSpPr>
            <a:spLocks noGrp="1"/>
          </p:cNvSpPr>
          <p:nvPr>
            <p:ph type="title" hasCustomPrompt="1"/>
          </p:nvPr>
        </p:nvSpPr>
        <p:spPr>
          <a:xfrm>
            <a:off x="334433" y="610107"/>
            <a:ext cx="11532447" cy="632767"/>
          </a:xfrm>
          <a:prstGeom prst="rect">
            <a:avLst/>
          </a:prstGeom>
        </p:spPr>
        <p:txBody>
          <a:bodyPr vert="horz" lIns="91440" tIns="45720" rIns="91440" bIns="45720" rtlCol="0" anchor="t">
            <a:normAutofit/>
          </a:bodyPr>
          <a:lstStyle>
            <a:lvl1pPr marL="0" indent="0">
              <a:buFont typeface="+mj-lt"/>
              <a:buNone/>
              <a:defRPr/>
            </a:lvl1pPr>
          </a:lstStyle>
          <a:p>
            <a:r>
              <a:rPr lang="fr-FR" dirty="0"/>
              <a:t>Sommaire</a:t>
            </a:r>
          </a:p>
        </p:txBody>
      </p:sp>
      <p:sp>
        <p:nvSpPr>
          <p:cNvPr id="2" name="Espace réservé du texte 2">
            <a:extLst>
              <a:ext uri="{FF2B5EF4-FFF2-40B4-BE49-F238E27FC236}">
                <a16:creationId xmlns:a16="http://schemas.microsoft.com/office/drawing/2014/main" id="{57AEE969-4D71-E96A-9DFE-C6633EA9D4F7}"/>
              </a:ext>
            </a:extLst>
          </p:cNvPr>
          <p:cNvSpPr>
            <a:spLocks noGrp="1"/>
          </p:cNvSpPr>
          <p:nvPr>
            <p:ph idx="1" hasCustomPrompt="1"/>
          </p:nvPr>
        </p:nvSpPr>
        <p:spPr>
          <a:xfrm>
            <a:off x="334433" y="1307215"/>
            <a:ext cx="11532447" cy="4871643"/>
          </a:xfrm>
          <a:prstGeom prst="rect">
            <a:avLst/>
          </a:prstGeom>
        </p:spPr>
        <p:txBody>
          <a:bodyPr vert="horz" lIns="91440" tIns="45720" rIns="91440" bIns="45720" rtlCol="0" anchor="t">
            <a:normAutofit/>
          </a:bodyPr>
          <a:lstStyle>
            <a:lvl1pPr marL="514350" indent="-514350">
              <a:buFont typeface="+mj-lt"/>
              <a:buAutoNum type="arabicPeriod"/>
              <a:defRPr sz="3600"/>
            </a:lvl1pPr>
          </a:lstStyle>
          <a:p>
            <a:pPr lvl="0"/>
            <a:r>
              <a:rPr lang="fr-FR" dirty="0"/>
              <a:t>Sujet 01</a:t>
            </a:r>
          </a:p>
          <a:p>
            <a:pPr lvl="0"/>
            <a:r>
              <a:rPr lang="fr-FR" dirty="0"/>
              <a:t>Sujet 02</a:t>
            </a:r>
          </a:p>
          <a:p>
            <a:pPr lvl="0"/>
            <a:r>
              <a:rPr lang="fr-FR" dirty="0"/>
              <a:t>Sujet 03</a:t>
            </a:r>
          </a:p>
        </p:txBody>
      </p:sp>
    </p:spTree>
    <p:extLst>
      <p:ext uri="{BB962C8B-B14F-4D97-AF65-F5344CB8AC3E}">
        <p14:creationId xmlns:p14="http://schemas.microsoft.com/office/powerpoint/2010/main" val="146851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_section">
    <p:bg>
      <p:bgPr>
        <a:solidFill>
          <a:schemeClr val="bg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6BCCF9A6-3796-7BBE-2679-D59D78BBE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0"/>
            <a:ext cx="12192000" cy="6858000"/>
          </a:xfrm>
          <a:prstGeom prst="rect">
            <a:avLst/>
          </a:prstGeom>
        </p:spPr>
      </p:pic>
      <p:sp>
        <p:nvSpPr>
          <p:cNvPr id="2" name="Titre 1">
            <a:extLst>
              <a:ext uri="{FF2B5EF4-FFF2-40B4-BE49-F238E27FC236}">
                <a16:creationId xmlns:a16="http://schemas.microsoft.com/office/drawing/2014/main" id="{6EE6E11D-BF97-4572-6993-FED4B5965357}"/>
              </a:ext>
            </a:extLst>
          </p:cNvPr>
          <p:cNvSpPr>
            <a:spLocks noGrp="1"/>
          </p:cNvSpPr>
          <p:nvPr>
            <p:ph type="title"/>
          </p:nvPr>
        </p:nvSpPr>
        <p:spPr>
          <a:xfrm>
            <a:off x="335280" y="2515394"/>
            <a:ext cx="11490960" cy="1325563"/>
          </a:xfrm>
          <a:prstGeom prst="rect">
            <a:avLst/>
          </a:prstGeom>
        </p:spPr>
        <p:txBody>
          <a:bodyPr/>
          <a:lstStyle>
            <a:lvl1pPr algn="ctr">
              <a:defRPr>
                <a:ln>
                  <a:noFill/>
                </a:ln>
                <a:solidFill>
                  <a:schemeClr val="bg1"/>
                </a:solidFill>
                <a:effectLst/>
              </a:defRPr>
            </a:lvl1pPr>
          </a:lstStyle>
          <a:p>
            <a:r>
              <a:rPr lang="fr-FR"/>
              <a:t>Modifiez le style du titre</a:t>
            </a:r>
            <a:endParaRPr lang="fr-FR" dirty="0"/>
          </a:p>
        </p:txBody>
      </p:sp>
      <p:sp>
        <p:nvSpPr>
          <p:cNvPr id="5" name="Espace réservé du pied de page 4">
            <a:extLst>
              <a:ext uri="{FF2B5EF4-FFF2-40B4-BE49-F238E27FC236}">
                <a16:creationId xmlns:a16="http://schemas.microsoft.com/office/drawing/2014/main" id="{8E39A694-A227-1492-24DD-78EC659D9A2C}"/>
              </a:ext>
            </a:extLst>
          </p:cNvPr>
          <p:cNvSpPr>
            <a:spLocks noGrp="1"/>
          </p:cNvSpPr>
          <p:nvPr>
            <p:ph type="ftr" sz="quarter" idx="11"/>
          </p:nvPr>
        </p:nvSpPr>
        <p:spPr/>
        <p:txBody>
          <a:bodyPr/>
          <a:lstStyle/>
          <a:p>
            <a:r>
              <a:rPr lang="fr-FR" dirty="0" err="1"/>
              <a:t>Utopios</a:t>
            </a:r>
            <a:r>
              <a:rPr lang="fr-FR" dirty="0"/>
              <a:t>® Tous droits réservés. </a:t>
            </a:r>
          </a:p>
        </p:txBody>
      </p:sp>
      <p:pic>
        <p:nvPicPr>
          <p:cNvPr id="3" name="Graphique 2">
            <a:extLst>
              <a:ext uri="{FF2B5EF4-FFF2-40B4-BE49-F238E27FC236}">
                <a16:creationId xmlns:a16="http://schemas.microsoft.com/office/drawing/2014/main" id="{75464A86-BA2B-5BD5-E3AE-3D38338B54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9851" y="0"/>
            <a:ext cx="2461818" cy="638073"/>
          </a:xfrm>
          <a:prstGeom prst="rect">
            <a:avLst/>
          </a:prstGeom>
        </p:spPr>
      </p:pic>
    </p:spTree>
    <p:extLst>
      <p:ext uri="{BB962C8B-B14F-4D97-AF65-F5344CB8AC3E}">
        <p14:creationId xmlns:p14="http://schemas.microsoft.com/office/powerpoint/2010/main" val="26874303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8" name="Espace réservé du pied de page 7">
            <a:extLst>
              <a:ext uri="{FF2B5EF4-FFF2-40B4-BE49-F238E27FC236}">
                <a16:creationId xmlns:a16="http://schemas.microsoft.com/office/drawing/2014/main" id="{DA77BB9A-C0E4-A9D9-02DD-60CC843C0DCC}"/>
              </a:ext>
            </a:extLst>
          </p:cNvPr>
          <p:cNvSpPr>
            <a:spLocks noGrp="1"/>
          </p:cNvSpPr>
          <p:nvPr>
            <p:ph type="ftr" sz="quarter" idx="11"/>
          </p:nvPr>
        </p:nvSpPr>
        <p:spPr>
          <a:xfrm>
            <a:off x="4038600" y="6391275"/>
            <a:ext cx="4114800" cy="365125"/>
          </a:xfrm>
        </p:spPr>
        <p:txBody>
          <a:bodyPr/>
          <a:lstStyle>
            <a:lvl1pPr>
              <a:defRPr b="0">
                <a:solidFill>
                  <a:schemeClr val="bg1"/>
                </a:solidFill>
              </a:defRPr>
            </a:lvl1pPr>
          </a:lstStyle>
          <a:p>
            <a:r>
              <a:rPr lang="fr-FR" dirty="0" err="1"/>
              <a:t>Utopios</a:t>
            </a:r>
            <a:r>
              <a:rPr lang="fr-FR" dirty="0"/>
              <a:t>® Tous droits réservés. </a:t>
            </a:r>
          </a:p>
        </p:txBody>
      </p:sp>
      <p:sp>
        <p:nvSpPr>
          <p:cNvPr id="9" name="Espace réservé du numéro de diapositive 8">
            <a:extLst>
              <a:ext uri="{FF2B5EF4-FFF2-40B4-BE49-F238E27FC236}">
                <a16:creationId xmlns:a16="http://schemas.microsoft.com/office/drawing/2014/main" id="{A3637723-9EB2-D562-C918-696A5D62848F}"/>
              </a:ext>
            </a:extLst>
          </p:cNvPr>
          <p:cNvSpPr>
            <a:spLocks noGrp="1"/>
          </p:cNvSpPr>
          <p:nvPr>
            <p:ph type="sldNum" sz="quarter" idx="12"/>
          </p:nvPr>
        </p:nvSpPr>
        <p:spPr>
          <a:xfrm>
            <a:off x="8610600" y="6391275"/>
            <a:ext cx="2743200" cy="365125"/>
          </a:xfrm>
        </p:spPr>
        <p:txBody>
          <a:bodyPr/>
          <a:lstStyle>
            <a:lvl1pPr>
              <a:defRPr>
                <a:solidFill>
                  <a:schemeClr val="bg1"/>
                </a:solidFill>
              </a:defRPr>
            </a:lvl1pPr>
          </a:lstStyle>
          <a:p>
            <a:fld id="{E97D2105-CB8C-4221-B9EA-618007779479}" type="slidenum">
              <a:rPr lang="fr-FR" smtClean="0"/>
              <a:pPr/>
              <a:t>‹N°›</a:t>
            </a:fld>
            <a:endParaRPr lang="fr-FR"/>
          </a:p>
        </p:txBody>
      </p:sp>
      <p:sp>
        <p:nvSpPr>
          <p:cNvPr id="4" name="Espace réservé du titre 1">
            <a:extLst>
              <a:ext uri="{FF2B5EF4-FFF2-40B4-BE49-F238E27FC236}">
                <a16:creationId xmlns:a16="http://schemas.microsoft.com/office/drawing/2014/main" id="{EC1611E9-4514-74C6-07E0-6BCA57D78BEE}"/>
              </a:ext>
            </a:extLst>
          </p:cNvPr>
          <p:cNvSpPr>
            <a:spLocks noGrp="1"/>
          </p:cNvSpPr>
          <p:nvPr>
            <p:ph type="title"/>
          </p:nvPr>
        </p:nvSpPr>
        <p:spPr>
          <a:xfrm>
            <a:off x="334433" y="610107"/>
            <a:ext cx="11532447" cy="96469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5" name="Espace réservé du texte 2">
            <a:extLst>
              <a:ext uri="{FF2B5EF4-FFF2-40B4-BE49-F238E27FC236}">
                <a16:creationId xmlns:a16="http://schemas.microsoft.com/office/drawing/2014/main" id="{3380FA92-36EC-CE04-1DC1-E00D1C7164B7}"/>
              </a:ext>
            </a:extLst>
          </p:cNvPr>
          <p:cNvSpPr>
            <a:spLocks noGrp="1"/>
          </p:cNvSpPr>
          <p:nvPr>
            <p:ph idx="1"/>
          </p:nvPr>
        </p:nvSpPr>
        <p:spPr>
          <a:xfrm>
            <a:off x="334433" y="1680077"/>
            <a:ext cx="11532447" cy="449688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8553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_code">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A255779F-7C0A-A6F0-58E4-675A9339BB0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13" t="17509" r="11592" b="15856"/>
          <a:stretch/>
        </p:blipFill>
        <p:spPr>
          <a:xfrm>
            <a:off x="4651898" y="1574799"/>
            <a:ext cx="7214981" cy="4673094"/>
          </a:xfrm>
          <a:prstGeom prst="rect">
            <a:avLst/>
          </a:prstGeom>
        </p:spPr>
      </p:pic>
      <p:sp>
        <p:nvSpPr>
          <p:cNvPr id="8" name="Espace réservé du pied de page 7">
            <a:extLst>
              <a:ext uri="{FF2B5EF4-FFF2-40B4-BE49-F238E27FC236}">
                <a16:creationId xmlns:a16="http://schemas.microsoft.com/office/drawing/2014/main" id="{DA77BB9A-C0E4-A9D9-02DD-60CC843C0DCC}"/>
              </a:ext>
            </a:extLst>
          </p:cNvPr>
          <p:cNvSpPr>
            <a:spLocks noGrp="1"/>
          </p:cNvSpPr>
          <p:nvPr>
            <p:ph type="ftr" sz="quarter" idx="11"/>
          </p:nvPr>
        </p:nvSpPr>
        <p:spPr>
          <a:xfrm>
            <a:off x="4038600" y="6391275"/>
            <a:ext cx="4114800" cy="365125"/>
          </a:xfrm>
        </p:spPr>
        <p:txBody>
          <a:bodyPr/>
          <a:lstStyle>
            <a:lvl1pPr>
              <a:defRPr b="0">
                <a:solidFill>
                  <a:schemeClr val="bg1"/>
                </a:solidFill>
              </a:defRPr>
            </a:lvl1pPr>
          </a:lstStyle>
          <a:p>
            <a:r>
              <a:rPr lang="fr-FR" dirty="0" err="1"/>
              <a:t>Utopios</a:t>
            </a:r>
            <a:r>
              <a:rPr lang="fr-FR" dirty="0"/>
              <a:t>® Tous droits réservés. </a:t>
            </a:r>
          </a:p>
        </p:txBody>
      </p:sp>
      <p:sp>
        <p:nvSpPr>
          <p:cNvPr id="9" name="Espace réservé du numéro de diapositive 8">
            <a:extLst>
              <a:ext uri="{FF2B5EF4-FFF2-40B4-BE49-F238E27FC236}">
                <a16:creationId xmlns:a16="http://schemas.microsoft.com/office/drawing/2014/main" id="{A3637723-9EB2-D562-C918-696A5D62848F}"/>
              </a:ext>
            </a:extLst>
          </p:cNvPr>
          <p:cNvSpPr>
            <a:spLocks noGrp="1"/>
          </p:cNvSpPr>
          <p:nvPr>
            <p:ph type="sldNum" sz="quarter" idx="12"/>
          </p:nvPr>
        </p:nvSpPr>
        <p:spPr>
          <a:xfrm>
            <a:off x="8610600" y="6391275"/>
            <a:ext cx="2743200" cy="365125"/>
          </a:xfrm>
        </p:spPr>
        <p:txBody>
          <a:bodyPr/>
          <a:lstStyle>
            <a:lvl1pPr>
              <a:defRPr>
                <a:solidFill>
                  <a:schemeClr val="bg1"/>
                </a:solidFill>
              </a:defRPr>
            </a:lvl1pPr>
          </a:lstStyle>
          <a:p>
            <a:fld id="{E97D2105-CB8C-4221-B9EA-618007779479}" type="slidenum">
              <a:rPr lang="fr-FR" smtClean="0"/>
              <a:pPr/>
              <a:t>‹N°›</a:t>
            </a:fld>
            <a:endParaRPr lang="fr-FR"/>
          </a:p>
        </p:txBody>
      </p:sp>
      <p:sp>
        <p:nvSpPr>
          <p:cNvPr id="4" name="Espace réservé du titre 1">
            <a:extLst>
              <a:ext uri="{FF2B5EF4-FFF2-40B4-BE49-F238E27FC236}">
                <a16:creationId xmlns:a16="http://schemas.microsoft.com/office/drawing/2014/main" id="{EC1611E9-4514-74C6-07E0-6BCA57D78BEE}"/>
              </a:ext>
            </a:extLst>
          </p:cNvPr>
          <p:cNvSpPr>
            <a:spLocks noGrp="1"/>
          </p:cNvSpPr>
          <p:nvPr>
            <p:ph type="title"/>
          </p:nvPr>
        </p:nvSpPr>
        <p:spPr>
          <a:xfrm>
            <a:off x="334433" y="610107"/>
            <a:ext cx="11532447" cy="96469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5" name="Espace réservé du texte 2">
            <a:extLst>
              <a:ext uri="{FF2B5EF4-FFF2-40B4-BE49-F238E27FC236}">
                <a16:creationId xmlns:a16="http://schemas.microsoft.com/office/drawing/2014/main" id="{3380FA92-36EC-CE04-1DC1-E00D1C7164B7}"/>
              </a:ext>
            </a:extLst>
          </p:cNvPr>
          <p:cNvSpPr>
            <a:spLocks noGrp="1"/>
          </p:cNvSpPr>
          <p:nvPr>
            <p:ph idx="1"/>
          </p:nvPr>
        </p:nvSpPr>
        <p:spPr>
          <a:xfrm>
            <a:off x="334433" y="1680078"/>
            <a:ext cx="4672573" cy="4496884"/>
          </a:xfrm>
          <a:prstGeom prst="rect">
            <a:avLst/>
          </a:prstGeom>
        </p:spPr>
        <p:txBody>
          <a:bodyPr vert="horz" lIns="91440" tIns="45720" rIns="91440" bIns="45720" rtlCol="0">
            <a:normAutofit/>
          </a:bodyPr>
          <a:lstStyle>
            <a:lvl1pPr>
              <a:defRPr sz="24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u texte 2">
            <a:extLst>
              <a:ext uri="{FF2B5EF4-FFF2-40B4-BE49-F238E27FC236}">
                <a16:creationId xmlns:a16="http://schemas.microsoft.com/office/drawing/2014/main" id="{899B5B24-168D-66FD-DB92-8857A0672FE4}"/>
              </a:ext>
            </a:extLst>
          </p:cNvPr>
          <p:cNvSpPr>
            <a:spLocks noGrp="1"/>
          </p:cNvSpPr>
          <p:nvPr>
            <p:ph idx="13" hasCustomPrompt="1"/>
          </p:nvPr>
        </p:nvSpPr>
        <p:spPr>
          <a:xfrm>
            <a:off x="5241713" y="1990149"/>
            <a:ext cx="6325447" cy="3938212"/>
          </a:xfrm>
          <a:prstGeom prst="rect">
            <a:avLst/>
          </a:prstGeom>
          <a:noFill/>
        </p:spPr>
        <p:txBody>
          <a:bodyPr vert="horz" lIns="91440" tIns="45720" rIns="91440" bIns="45720" rtlCol="0">
            <a:normAutofit/>
          </a:bodyPr>
          <a:lstStyle>
            <a:lvl1pPr marL="0" indent="0">
              <a:buNone/>
              <a:defRPr sz="2000">
                <a:solidFill>
                  <a:schemeClr val="tx1"/>
                </a:solidFill>
                <a:latin typeface="Consolas" panose="020B0609020204030204" pitchFamily="49" charset="0"/>
              </a:defRPr>
            </a:lvl1pPr>
            <a:lvl2pPr>
              <a:defRPr sz="2000"/>
            </a:lvl2pPr>
            <a:lvl3pPr>
              <a:defRPr sz="1800"/>
            </a:lvl3pPr>
            <a:lvl4pPr>
              <a:defRPr sz="1600"/>
            </a:lvl4pPr>
            <a:lvl5pPr>
              <a:defRPr sz="1600"/>
            </a:lvl5pPr>
          </a:lstStyle>
          <a:p>
            <a:pPr lvl="0"/>
            <a:r>
              <a:rPr lang="fr-FR" dirty="0"/>
              <a:t>Modifiez le code</a:t>
            </a:r>
          </a:p>
        </p:txBody>
      </p:sp>
    </p:spTree>
    <p:extLst>
      <p:ext uri="{BB962C8B-B14F-4D97-AF65-F5344CB8AC3E}">
        <p14:creationId xmlns:p14="http://schemas.microsoft.com/office/powerpoint/2010/main" val="240817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Espace réservé du pied de page 7">
            <a:extLst>
              <a:ext uri="{FF2B5EF4-FFF2-40B4-BE49-F238E27FC236}">
                <a16:creationId xmlns:a16="http://schemas.microsoft.com/office/drawing/2014/main" id="{DA77BB9A-C0E4-A9D9-02DD-60CC843C0DCC}"/>
              </a:ext>
            </a:extLst>
          </p:cNvPr>
          <p:cNvSpPr>
            <a:spLocks noGrp="1"/>
          </p:cNvSpPr>
          <p:nvPr>
            <p:ph type="ftr" sz="quarter" idx="11"/>
          </p:nvPr>
        </p:nvSpPr>
        <p:spPr>
          <a:xfrm>
            <a:off x="4038600" y="6391275"/>
            <a:ext cx="4114800" cy="365125"/>
          </a:xfrm>
        </p:spPr>
        <p:txBody>
          <a:bodyPr/>
          <a:lstStyle>
            <a:lvl1pPr>
              <a:defRPr b="0">
                <a:solidFill>
                  <a:schemeClr val="bg1"/>
                </a:solidFill>
              </a:defRPr>
            </a:lvl1pPr>
          </a:lstStyle>
          <a:p>
            <a:r>
              <a:rPr lang="fr-FR" dirty="0" err="1"/>
              <a:t>Utopios</a:t>
            </a:r>
            <a:r>
              <a:rPr lang="fr-FR" dirty="0"/>
              <a:t>® Tous droits réservés. </a:t>
            </a:r>
          </a:p>
        </p:txBody>
      </p:sp>
      <p:sp>
        <p:nvSpPr>
          <p:cNvPr id="9" name="Espace réservé du numéro de diapositive 8">
            <a:extLst>
              <a:ext uri="{FF2B5EF4-FFF2-40B4-BE49-F238E27FC236}">
                <a16:creationId xmlns:a16="http://schemas.microsoft.com/office/drawing/2014/main" id="{A3637723-9EB2-D562-C918-696A5D62848F}"/>
              </a:ext>
            </a:extLst>
          </p:cNvPr>
          <p:cNvSpPr>
            <a:spLocks noGrp="1"/>
          </p:cNvSpPr>
          <p:nvPr>
            <p:ph type="sldNum" sz="quarter" idx="12"/>
          </p:nvPr>
        </p:nvSpPr>
        <p:spPr>
          <a:xfrm>
            <a:off x="8610600" y="6391275"/>
            <a:ext cx="2743200" cy="365125"/>
          </a:xfrm>
        </p:spPr>
        <p:txBody>
          <a:bodyPr/>
          <a:lstStyle>
            <a:lvl1pPr>
              <a:defRPr>
                <a:solidFill>
                  <a:schemeClr val="bg1"/>
                </a:solidFill>
              </a:defRPr>
            </a:lvl1pPr>
          </a:lstStyle>
          <a:p>
            <a:fld id="{E97D2105-CB8C-4221-B9EA-618007779479}" type="slidenum">
              <a:rPr lang="fr-FR" smtClean="0"/>
              <a:pPr/>
              <a:t>‹N°›</a:t>
            </a:fld>
            <a:endParaRPr lang="fr-FR"/>
          </a:p>
        </p:txBody>
      </p:sp>
      <p:sp>
        <p:nvSpPr>
          <p:cNvPr id="4" name="Espace réservé du titre 1">
            <a:extLst>
              <a:ext uri="{FF2B5EF4-FFF2-40B4-BE49-F238E27FC236}">
                <a16:creationId xmlns:a16="http://schemas.microsoft.com/office/drawing/2014/main" id="{EC1611E9-4514-74C6-07E0-6BCA57D78BEE}"/>
              </a:ext>
            </a:extLst>
          </p:cNvPr>
          <p:cNvSpPr>
            <a:spLocks noGrp="1"/>
          </p:cNvSpPr>
          <p:nvPr>
            <p:ph type="title"/>
          </p:nvPr>
        </p:nvSpPr>
        <p:spPr>
          <a:xfrm>
            <a:off x="334433" y="610107"/>
            <a:ext cx="11532447" cy="964693"/>
          </a:xfrm>
          <a:prstGeom prst="rect">
            <a:avLst/>
          </a:prstGeom>
        </p:spPr>
        <p:txBody>
          <a:bodyPr vert="horz" lIns="91440" tIns="45720" rIns="91440" bIns="45720" rtlCol="0" anchor="ctr">
            <a:normAutofit/>
          </a:bodyPr>
          <a:lstStyle/>
          <a:p>
            <a:r>
              <a:rPr lang="fr-FR"/>
              <a:t>Modifiez le style du titre</a:t>
            </a:r>
            <a:endParaRPr lang="fr-FR" dirty="0"/>
          </a:p>
        </p:txBody>
      </p:sp>
      <p:sp>
        <p:nvSpPr>
          <p:cNvPr id="5" name="Espace réservé du texte 2">
            <a:extLst>
              <a:ext uri="{FF2B5EF4-FFF2-40B4-BE49-F238E27FC236}">
                <a16:creationId xmlns:a16="http://schemas.microsoft.com/office/drawing/2014/main" id="{3380FA92-36EC-CE04-1DC1-E00D1C7164B7}"/>
              </a:ext>
            </a:extLst>
          </p:cNvPr>
          <p:cNvSpPr>
            <a:spLocks noGrp="1"/>
          </p:cNvSpPr>
          <p:nvPr>
            <p:ph idx="1" hasCustomPrompt="1"/>
          </p:nvPr>
        </p:nvSpPr>
        <p:spPr>
          <a:xfrm>
            <a:off x="334433" y="1680077"/>
            <a:ext cx="11532447" cy="4401127"/>
          </a:xfrm>
          <a:prstGeom prst="rect">
            <a:avLst/>
          </a:prstGeom>
          <a:solidFill>
            <a:srgbClr val="1E1E1E"/>
          </a:solidFill>
        </p:spPr>
        <p:txBody>
          <a:bodyPr vert="horz" lIns="91440" tIns="45720" rIns="91440" bIns="45720" rtlCol="0">
            <a:normAutofit/>
          </a:bodyPr>
          <a:lstStyle>
            <a:lvl1pPr marL="0" indent="0">
              <a:buNone/>
              <a:defRPr sz="2400">
                <a:solidFill>
                  <a:schemeClr val="bg1"/>
                </a:solidFill>
                <a:latin typeface="Consolas" panose="020B0609020204030204" pitchFamily="49" charset="0"/>
              </a:defRPr>
            </a:lvl1pPr>
            <a:lvl2pPr>
              <a:defRPr sz="2000"/>
            </a:lvl2pPr>
            <a:lvl3pPr>
              <a:defRPr sz="1800"/>
            </a:lvl3pPr>
            <a:lvl4pPr>
              <a:defRPr sz="1600"/>
            </a:lvl4pPr>
            <a:lvl5pPr>
              <a:defRPr sz="1600"/>
            </a:lvl5pPr>
          </a:lstStyle>
          <a:p>
            <a:pPr lvl="0"/>
            <a:r>
              <a:rPr lang="fr-FR" dirty="0"/>
              <a:t>Modifiez le code</a:t>
            </a:r>
          </a:p>
        </p:txBody>
      </p:sp>
    </p:spTree>
    <p:extLst>
      <p:ext uri="{BB962C8B-B14F-4D97-AF65-F5344CB8AC3E}">
        <p14:creationId xmlns:p14="http://schemas.microsoft.com/office/powerpoint/2010/main" val="287429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E152C-24E7-7D34-4C33-057CEBE866FA}"/>
              </a:ext>
            </a:extLst>
          </p:cNvPr>
          <p:cNvSpPr>
            <a:spLocks noGrp="1"/>
          </p:cNvSpPr>
          <p:nvPr>
            <p:ph type="title"/>
          </p:nvPr>
        </p:nvSpPr>
        <p:spPr>
          <a:xfrm>
            <a:off x="335280" y="681037"/>
            <a:ext cx="11521440" cy="1009651"/>
          </a:xfrm>
          <a:prstGeom prst="rect">
            <a:avLst/>
          </a:prstGeom>
        </p:spPr>
        <p:txBody>
          <a:bodyPr/>
          <a:lstStyle/>
          <a:p>
            <a:r>
              <a:rPr lang="fr-FR"/>
              <a:t>Modifiez le style du titre</a:t>
            </a:r>
            <a:endParaRPr lang="fr-FR" dirty="0"/>
          </a:p>
        </p:txBody>
      </p:sp>
      <p:sp>
        <p:nvSpPr>
          <p:cNvPr id="3" name="Espace réservé du contenu 2">
            <a:extLst>
              <a:ext uri="{FF2B5EF4-FFF2-40B4-BE49-F238E27FC236}">
                <a16:creationId xmlns:a16="http://schemas.microsoft.com/office/drawing/2014/main" id="{2EA90872-BD07-A1EE-9E23-D050E307D974}"/>
              </a:ext>
            </a:extLst>
          </p:cNvPr>
          <p:cNvSpPr>
            <a:spLocks noGrp="1"/>
          </p:cNvSpPr>
          <p:nvPr>
            <p:ph sz="half" idx="1"/>
          </p:nvPr>
        </p:nvSpPr>
        <p:spPr>
          <a:xfrm>
            <a:off x="335280" y="1825625"/>
            <a:ext cx="568452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0BD2DDC-71F7-5732-3405-515F81791C97}"/>
              </a:ext>
            </a:extLst>
          </p:cNvPr>
          <p:cNvSpPr>
            <a:spLocks noGrp="1"/>
          </p:cNvSpPr>
          <p:nvPr>
            <p:ph sz="half" idx="2"/>
          </p:nvPr>
        </p:nvSpPr>
        <p:spPr>
          <a:xfrm>
            <a:off x="6172200" y="1825625"/>
            <a:ext cx="568452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ABE2058-61AA-ED59-D81C-E3006BBA34D7}"/>
              </a:ext>
            </a:extLst>
          </p:cNvPr>
          <p:cNvSpPr>
            <a:spLocks noGrp="1"/>
          </p:cNvSpPr>
          <p:nvPr>
            <p:ph type="ftr" sz="quarter" idx="11"/>
          </p:nvPr>
        </p:nvSpPr>
        <p:spPr/>
        <p:txBody>
          <a:bodyPr/>
          <a:lstStyle/>
          <a:p>
            <a:r>
              <a:rPr lang="fr-FR" dirty="0" err="1"/>
              <a:t>Utopios</a:t>
            </a:r>
            <a:r>
              <a:rPr lang="fr-FR" dirty="0"/>
              <a:t>® Tous droits réservés. </a:t>
            </a:r>
          </a:p>
        </p:txBody>
      </p:sp>
      <p:sp>
        <p:nvSpPr>
          <p:cNvPr id="7" name="Espace réservé du numéro de diapositive 6">
            <a:extLst>
              <a:ext uri="{FF2B5EF4-FFF2-40B4-BE49-F238E27FC236}">
                <a16:creationId xmlns:a16="http://schemas.microsoft.com/office/drawing/2014/main" id="{F9D46D02-3F47-582A-B941-B5BB92B2B061}"/>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2252050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F2E0E0-B83D-714F-45A5-5A25CC3DF114}"/>
              </a:ext>
            </a:extLst>
          </p:cNvPr>
          <p:cNvSpPr>
            <a:spLocks noGrp="1"/>
          </p:cNvSpPr>
          <p:nvPr>
            <p:ph type="title"/>
          </p:nvPr>
        </p:nvSpPr>
        <p:spPr>
          <a:xfrm>
            <a:off x="345440" y="668337"/>
            <a:ext cx="11521440" cy="1022351"/>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96152D8F-E405-CBAA-3D13-58BA378854E2}"/>
              </a:ext>
            </a:extLst>
          </p:cNvPr>
          <p:cNvSpPr>
            <a:spLocks noGrp="1"/>
          </p:cNvSpPr>
          <p:nvPr>
            <p:ph type="body" idx="1"/>
          </p:nvPr>
        </p:nvSpPr>
        <p:spPr>
          <a:xfrm>
            <a:off x="345440" y="1681163"/>
            <a:ext cx="565213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419D669-E01E-8B08-68A7-821B1ECAA215}"/>
              </a:ext>
            </a:extLst>
          </p:cNvPr>
          <p:cNvSpPr>
            <a:spLocks noGrp="1"/>
          </p:cNvSpPr>
          <p:nvPr>
            <p:ph sz="half" idx="2"/>
          </p:nvPr>
        </p:nvSpPr>
        <p:spPr>
          <a:xfrm>
            <a:off x="345440" y="2505075"/>
            <a:ext cx="5652135"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2248C00-593F-3359-D87A-95150B25D362}"/>
              </a:ext>
            </a:extLst>
          </p:cNvPr>
          <p:cNvSpPr>
            <a:spLocks noGrp="1"/>
          </p:cNvSpPr>
          <p:nvPr>
            <p:ph type="body" sz="quarter" idx="3"/>
          </p:nvPr>
        </p:nvSpPr>
        <p:spPr>
          <a:xfrm>
            <a:off x="6172200" y="1681163"/>
            <a:ext cx="568452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125A4BD-B452-3031-F4D3-35D6B9418C95}"/>
              </a:ext>
            </a:extLst>
          </p:cNvPr>
          <p:cNvSpPr>
            <a:spLocks noGrp="1"/>
          </p:cNvSpPr>
          <p:nvPr>
            <p:ph sz="quarter" idx="4"/>
          </p:nvPr>
        </p:nvSpPr>
        <p:spPr>
          <a:xfrm>
            <a:off x="6172200" y="2505075"/>
            <a:ext cx="5694680"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pied de page 7">
            <a:extLst>
              <a:ext uri="{FF2B5EF4-FFF2-40B4-BE49-F238E27FC236}">
                <a16:creationId xmlns:a16="http://schemas.microsoft.com/office/drawing/2014/main" id="{C7340B0E-FE4E-CD4B-54E7-C7755DAFA873}"/>
              </a:ext>
            </a:extLst>
          </p:cNvPr>
          <p:cNvSpPr>
            <a:spLocks noGrp="1"/>
          </p:cNvSpPr>
          <p:nvPr>
            <p:ph type="ftr" sz="quarter" idx="11"/>
          </p:nvPr>
        </p:nvSpPr>
        <p:spPr/>
        <p:txBody>
          <a:bodyPr/>
          <a:lstStyle/>
          <a:p>
            <a:r>
              <a:rPr lang="fr-FR" dirty="0" err="1"/>
              <a:t>Utopios</a:t>
            </a:r>
            <a:r>
              <a:rPr lang="fr-FR" dirty="0"/>
              <a:t>® Tous droits réservés. </a:t>
            </a:r>
          </a:p>
        </p:txBody>
      </p:sp>
      <p:sp>
        <p:nvSpPr>
          <p:cNvPr id="9" name="Espace réservé du numéro de diapositive 8">
            <a:extLst>
              <a:ext uri="{FF2B5EF4-FFF2-40B4-BE49-F238E27FC236}">
                <a16:creationId xmlns:a16="http://schemas.microsoft.com/office/drawing/2014/main" id="{9CA07D62-0EA8-F5EA-A699-EDE090A479EC}"/>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324030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69444-9B81-783B-8502-375A9C4E2150}"/>
              </a:ext>
            </a:extLst>
          </p:cNvPr>
          <p:cNvSpPr>
            <a:spLocks noGrp="1"/>
          </p:cNvSpPr>
          <p:nvPr>
            <p:ph type="title"/>
          </p:nvPr>
        </p:nvSpPr>
        <p:spPr>
          <a:xfrm>
            <a:off x="345440" y="837282"/>
            <a:ext cx="11511280" cy="853406"/>
          </a:xfrm>
          <a:prstGeom prst="rect">
            <a:avLst/>
          </a:prstGeom>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0125EADB-9A51-5228-DEA8-846D50728060}"/>
              </a:ext>
            </a:extLst>
          </p:cNvPr>
          <p:cNvSpPr>
            <a:spLocks noGrp="1"/>
          </p:cNvSpPr>
          <p:nvPr>
            <p:ph type="ftr" sz="quarter" idx="11"/>
          </p:nvPr>
        </p:nvSpPr>
        <p:spPr/>
        <p:txBody>
          <a:bodyPr/>
          <a:lstStyle/>
          <a:p>
            <a:r>
              <a:rPr lang="fr-FR" dirty="0" err="1"/>
              <a:t>Utopios</a:t>
            </a:r>
            <a:r>
              <a:rPr lang="fr-FR" dirty="0"/>
              <a:t>® Tous droits réservés. </a:t>
            </a:r>
          </a:p>
        </p:txBody>
      </p:sp>
      <p:sp>
        <p:nvSpPr>
          <p:cNvPr id="5" name="Espace réservé du numéro de diapositive 4">
            <a:extLst>
              <a:ext uri="{FF2B5EF4-FFF2-40B4-BE49-F238E27FC236}">
                <a16:creationId xmlns:a16="http://schemas.microsoft.com/office/drawing/2014/main" id="{297750F9-270D-30E4-BAFF-2D769B362317}"/>
              </a:ext>
            </a:extLst>
          </p:cNvPr>
          <p:cNvSpPr>
            <a:spLocks noGrp="1"/>
          </p:cNvSpPr>
          <p:nvPr>
            <p:ph type="sldNum" sz="quarter" idx="12"/>
          </p:nvPr>
        </p:nvSpPr>
        <p:spPr/>
        <p:txBody>
          <a:bodyPr/>
          <a:lstStyle/>
          <a:p>
            <a:fld id="{E97D2105-CB8C-4221-B9EA-618007779479}" type="slidenum">
              <a:rPr lang="fr-FR" smtClean="0"/>
              <a:t>‹N°›</a:t>
            </a:fld>
            <a:endParaRPr lang="fr-FR"/>
          </a:p>
        </p:txBody>
      </p:sp>
    </p:spTree>
    <p:extLst>
      <p:ext uri="{BB962C8B-B14F-4D97-AF65-F5344CB8AC3E}">
        <p14:creationId xmlns:p14="http://schemas.microsoft.com/office/powerpoint/2010/main" val="980964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4ED452F-D2D7-82F1-B434-C0A063566CD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81553"/>
            <a:ext cx="12192000" cy="578034"/>
          </a:xfrm>
          <a:prstGeom prst="rect">
            <a:avLst/>
          </a:prstGeom>
        </p:spPr>
      </p:pic>
      <p:pic>
        <p:nvPicPr>
          <p:cNvPr id="4" name="Image 3">
            <a:extLst>
              <a:ext uri="{FF2B5EF4-FFF2-40B4-BE49-F238E27FC236}">
                <a16:creationId xmlns:a16="http://schemas.microsoft.com/office/drawing/2014/main" id="{8802D33E-B746-CB3C-B629-01D07804119F}"/>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24314"/>
            <a:ext cx="12192000" cy="578034"/>
          </a:xfrm>
          <a:prstGeom prst="rect">
            <a:avLst/>
          </a:prstGeom>
        </p:spPr>
      </p:pic>
      <p:sp>
        <p:nvSpPr>
          <p:cNvPr id="2" name="Espace réservé du titre 1">
            <a:extLst>
              <a:ext uri="{FF2B5EF4-FFF2-40B4-BE49-F238E27FC236}">
                <a16:creationId xmlns:a16="http://schemas.microsoft.com/office/drawing/2014/main" id="{6EE479C1-876B-6E32-30FF-AC46A0278A68}"/>
              </a:ext>
            </a:extLst>
          </p:cNvPr>
          <p:cNvSpPr>
            <a:spLocks noGrp="1"/>
          </p:cNvSpPr>
          <p:nvPr>
            <p:ph type="title"/>
          </p:nvPr>
        </p:nvSpPr>
        <p:spPr>
          <a:xfrm>
            <a:off x="334433" y="610107"/>
            <a:ext cx="11532447" cy="96469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CE2B7109-F2BE-9951-3F1F-4D4783B97D7B}"/>
              </a:ext>
            </a:extLst>
          </p:cNvPr>
          <p:cNvSpPr>
            <a:spLocks noGrp="1"/>
          </p:cNvSpPr>
          <p:nvPr>
            <p:ph type="body" idx="1"/>
          </p:nvPr>
        </p:nvSpPr>
        <p:spPr>
          <a:xfrm>
            <a:off x="334433" y="1680077"/>
            <a:ext cx="11532447" cy="4496885"/>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AEDF2E87-DAD9-5075-3804-4498FE662A96}"/>
              </a:ext>
            </a:extLst>
          </p:cNvPr>
          <p:cNvSpPr>
            <a:spLocks noGrp="1"/>
          </p:cNvSpPr>
          <p:nvPr>
            <p:ph type="sldNum" sz="quarter" idx="4"/>
          </p:nvPr>
        </p:nvSpPr>
        <p:spPr>
          <a:xfrm>
            <a:off x="8610600" y="6386830"/>
            <a:ext cx="2743200" cy="365125"/>
          </a:xfrm>
          <a:prstGeom prst="rect">
            <a:avLst/>
          </a:prstGeom>
        </p:spPr>
        <p:txBody>
          <a:bodyPr vert="horz" lIns="91440" tIns="45720" rIns="91440" bIns="45720" rtlCol="0" anchor="ctr"/>
          <a:lstStyle>
            <a:lvl1pPr algn="r">
              <a:defRPr sz="1200">
                <a:solidFill>
                  <a:schemeClr val="bg1"/>
                </a:solidFill>
              </a:defRPr>
            </a:lvl1pPr>
          </a:lstStyle>
          <a:p>
            <a:fld id="{E97D2105-CB8C-4221-B9EA-618007779479}" type="slidenum">
              <a:rPr lang="fr-FR" smtClean="0"/>
              <a:pPr/>
              <a:t>‹N°›</a:t>
            </a:fld>
            <a:endParaRPr lang="fr-FR" dirty="0"/>
          </a:p>
        </p:txBody>
      </p:sp>
      <p:sp>
        <p:nvSpPr>
          <p:cNvPr id="5" name="Espace réservé du pied de page 4">
            <a:extLst>
              <a:ext uri="{FF2B5EF4-FFF2-40B4-BE49-F238E27FC236}">
                <a16:creationId xmlns:a16="http://schemas.microsoft.com/office/drawing/2014/main" id="{05830BB1-C35B-DF16-939E-E40432C00926}"/>
              </a:ext>
            </a:extLst>
          </p:cNvPr>
          <p:cNvSpPr>
            <a:spLocks noGrp="1"/>
          </p:cNvSpPr>
          <p:nvPr>
            <p:ph type="ftr" sz="quarter" idx="3"/>
          </p:nvPr>
        </p:nvSpPr>
        <p:spPr>
          <a:xfrm>
            <a:off x="4038600" y="638683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fr-FR" dirty="0" err="1"/>
              <a:t>Utopios</a:t>
            </a:r>
            <a:r>
              <a:rPr lang="fr-FR" dirty="0"/>
              <a:t>® Tous droits réservés. </a:t>
            </a:r>
          </a:p>
        </p:txBody>
      </p:sp>
      <p:pic>
        <p:nvPicPr>
          <p:cNvPr id="8" name="Graphique 7">
            <a:extLst>
              <a:ext uri="{FF2B5EF4-FFF2-40B4-BE49-F238E27FC236}">
                <a16:creationId xmlns:a16="http://schemas.microsoft.com/office/drawing/2014/main" id="{B3C06DA8-5AB0-FF35-554C-EC6B2A1C6F1C}"/>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0412" y="-43968"/>
            <a:ext cx="2461818" cy="638073"/>
          </a:xfrm>
          <a:prstGeom prst="rect">
            <a:avLst/>
          </a:prstGeom>
        </p:spPr>
      </p:pic>
    </p:spTree>
    <p:extLst>
      <p:ext uri="{BB962C8B-B14F-4D97-AF65-F5344CB8AC3E}">
        <p14:creationId xmlns:p14="http://schemas.microsoft.com/office/powerpoint/2010/main" val="195936769"/>
      </p:ext>
    </p:extLst>
  </p:cSld>
  <p:clrMap bg1="lt1" tx1="dk1" bg2="lt2" tx2="dk2" accent1="accent1" accent2="accent2" accent3="accent3" accent4="accent4" accent5="accent5" accent6="accent6" hlink="hlink" folHlink="folHlink"/>
  <p:sldLayoutIdLst>
    <p:sldLayoutId id="2147483651" r:id="rId1"/>
    <p:sldLayoutId id="2147483660" r:id="rId2"/>
    <p:sldLayoutId id="2147483650" r:id="rId3"/>
    <p:sldLayoutId id="2147483649" r:id="rId4"/>
    <p:sldLayoutId id="214748366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hf hdr="0" dt="0"/>
  <p:txStyles>
    <p:titleStyle>
      <a:lvl1pPr algn="l" defTabSz="914400" rtl="0" eaLnBrk="1" latinLnBrk="0" hangingPunct="1">
        <a:lnSpc>
          <a:spcPct val="90000"/>
        </a:lnSpc>
        <a:spcBef>
          <a:spcPct val="0"/>
        </a:spcBef>
        <a:buNone/>
        <a:defRPr sz="4400" kern="1200">
          <a:blipFill dpi="0" rotWithShape="1">
            <a:blip r:embed="rId17">
              <a:extLst>
                <a:ext uri="{28A0092B-C50C-407E-A947-70E740481C1C}">
                  <a14:useLocalDpi xmlns:a14="http://schemas.microsoft.com/office/drawing/2010/main" val="0"/>
                </a:ext>
              </a:extLst>
            </a:blip>
            <a:srcRect/>
            <a:stretch>
              <a:fillRect/>
            </a:stretch>
          </a:blip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78.jpeg"/><Relationship Id="rId4" Type="http://schemas.openxmlformats.org/officeDocument/2006/relationships/image" Target="../media/image6.jp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so06.tci-thaijo.org/index.php/IJBS/article/view/521"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hyperlink" Target="https://www.menti.com/alhxbymx7kzw" TargetMode="Externa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s://docs.google.com/forms/d/1vsLbnDVQlw-F7AGiUMgJbyKjKuOGirCdS_z23HyZy_I/preview"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manager-go.com/gestion-de-projet/comite-de-pilotage.htm" TargetMode="Externa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7.gif"/></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82268B0-E25A-FCAF-D52B-54732AB48200}"/>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24C73816-4988-2CD1-EB41-7A92E6D49A4E}"/>
              </a:ext>
            </a:extLst>
          </p:cNvPr>
          <p:cNvSpPr>
            <a:spLocks noGrp="1"/>
          </p:cNvSpPr>
          <p:nvPr>
            <p:ph type="title"/>
          </p:nvPr>
        </p:nvSpPr>
        <p:spPr>
          <a:xfrm>
            <a:off x="350520" y="2766218"/>
            <a:ext cx="11490960" cy="1325563"/>
          </a:xfrm>
        </p:spPr>
        <p:txBody>
          <a:bodyPr/>
          <a:lstStyle/>
          <a:p>
            <a:r>
              <a:rPr lang="fr-FR" sz="4400" spc="300" dirty="0"/>
              <a:t>FORMATION TRANSVERSE</a:t>
            </a:r>
            <a:br>
              <a:rPr lang="fr-FR" sz="4400" spc="300" dirty="0"/>
            </a:br>
            <a:r>
              <a:rPr lang="fr-FR" sz="4400" b="1" spc="300" dirty="0">
                <a:latin typeface="+mn-lt"/>
              </a:rPr>
              <a:t>POSTURE DU CONSULTANT</a:t>
            </a:r>
            <a:endParaRPr lang="fr-FR" spc="300" dirty="0"/>
          </a:p>
        </p:txBody>
      </p:sp>
    </p:spTree>
    <p:extLst>
      <p:ext uri="{BB962C8B-B14F-4D97-AF65-F5344CB8AC3E}">
        <p14:creationId xmlns:p14="http://schemas.microsoft.com/office/powerpoint/2010/main" val="3967057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A39DDC5-6611-12E8-3B8F-2E050837C5F6}"/>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0D7B0406-573A-7989-0097-73719768A4DA}"/>
              </a:ext>
            </a:extLst>
          </p:cNvPr>
          <p:cNvSpPr>
            <a:spLocks noGrp="1"/>
          </p:cNvSpPr>
          <p:nvPr>
            <p:ph type="sldNum" sz="quarter" idx="12"/>
          </p:nvPr>
        </p:nvSpPr>
        <p:spPr/>
        <p:txBody>
          <a:bodyPr/>
          <a:lstStyle/>
          <a:p>
            <a:fld id="{E97D2105-CB8C-4221-B9EA-618007779479}" type="slidenum">
              <a:rPr lang="fr-FR" smtClean="0"/>
              <a:pPr/>
              <a:t>10</a:t>
            </a:fld>
            <a:endParaRPr lang="fr-FR"/>
          </a:p>
        </p:txBody>
      </p:sp>
      <p:sp>
        <p:nvSpPr>
          <p:cNvPr id="4" name="Titre 3">
            <a:extLst>
              <a:ext uri="{FF2B5EF4-FFF2-40B4-BE49-F238E27FC236}">
                <a16:creationId xmlns:a16="http://schemas.microsoft.com/office/drawing/2014/main" id="{EB312BAE-837D-9166-3A34-6C52831BFA5F}"/>
              </a:ext>
            </a:extLst>
          </p:cNvPr>
          <p:cNvSpPr>
            <a:spLocks noGrp="1"/>
          </p:cNvSpPr>
          <p:nvPr>
            <p:ph type="title"/>
          </p:nvPr>
        </p:nvSpPr>
        <p:spPr>
          <a:xfrm>
            <a:off x="110146" y="507323"/>
            <a:ext cx="11532447" cy="964693"/>
          </a:xfrm>
        </p:spPr>
        <p:txBody>
          <a:bodyPr/>
          <a:lstStyle/>
          <a:p>
            <a:r>
              <a:rPr lang="fr-FR" dirty="0"/>
              <a:t>Son rôle dans un projet Data</a:t>
            </a:r>
          </a:p>
        </p:txBody>
      </p:sp>
      <p:pic>
        <p:nvPicPr>
          <p:cNvPr id="7" name="Image 6">
            <a:extLst>
              <a:ext uri="{FF2B5EF4-FFF2-40B4-BE49-F238E27FC236}">
                <a16:creationId xmlns:a16="http://schemas.microsoft.com/office/drawing/2014/main" id="{D0D7B9D5-F07C-69B0-9C5A-919CB2726513}"/>
              </a:ext>
            </a:extLst>
          </p:cNvPr>
          <p:cNvPicPr>
            <a:picLocks noChangeAspect="1"/>
          </p:cNvPicPr>
          <p:nvPr/>
        </p:nvPicPr>
        <p:blipFill>
          <a:blip r:embed="rId2"/>
          <a:stretch>
            <a:fillRect/>
          </a:stretch>
        </p:blipFill>
        <p:spPr>
          <a:xfrm>
            <a:off x="1802921" y="1472016"/>
            <a:ext cx="8100203" cy="4675465"/>
          </a:xfrm>
          <a:prstGeom prst="rect">
            <a:avLst/>
          </a:prstGeom>
        </p:spPr>
      </p:pic>
    </p:spTree>
    <p:extLst>
      <p:ext uri="{BB962C8B-B14F-4D97-AF65-F5344CB8AC3E}">
        <p14:creationId xmlns:p14="http://schemas.microsoft.com/office/powerpoint/2010/main" val="634937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23849" y="680894"/>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100</a:t>
            </a:fld>
            <a:endParaRPr lang="fr-FR" noProof="0"/>
          </a:p>
        </p:txBody>
      </p:sp>
      <p:pic>
        <p:nvPicPr>
          <p:cNvPr id="7" name="Espace réservé pour une image  6" descr="Une image contenant homme, air, bleu, volant&#10;&#10;Description générée automatiquement">
            <a:extLst>
              <a:ext uri="{FF2B5EF4-FFF2-40B4-BE49-F238E27FC236}">
                <a16:creationId xmlns:a16="http://schemas.microsoft.com/office/drawing/2014/main" id="{6CDE63B4-D886-4985-81BC-A8F0A5CAD8E1}"/>
              </a:ext>
            </a:extLst>
          </p:cNvPr>
          <p:cNvPicPr>
            <a:picLocks noChangeAspect="1"/>
          </p:cNvPicPr>
          <p:nvPr/>
        </p:nvPicPr>
        <p:blipFill rotWithShape="1">
          <a:blip r:embed="rId4"/>
          <a:srcRect l="44969" r="31187"/>
          <a:stretch/>
        </p:blipFill>
        <p:spPr>
          <a:xfrm>
            <a:off x="9980476" y="0"/>
            <a:ext cx="2211524" cy="6192000"/>
          </a:xfrm>
          <a:prstGeom prst="rect">
            <a:avLst/>
          </a:prstGeom>
        </p:spPr>
      </p:pic>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431801" y="1322617"/>
            <a:ext cx="9350515"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Macro planning</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(exemple) </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a:t>
            </a:r>
            <a:b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a:t>
            </a:r>
          </a:p>
          <a:p>
            <a:pPr marL="0" indent="0">
              <a:buNone/>
            </a:pPr>
            <a:endParaRPr lang="fr-FR" dirty="0">
              <a:latin typeface="FUTURA BOOK BT" panose="020B0502020204020303" pitchFamily="34" charset="0"/>
            </a:endParaRPr>
          </a:p>
        </p:txBody>
      </p:sp>
      <p:pic>
        <p:nvPicPr>
          <p:cNvPr id="5122" name="Picture 2" descr="Une image contenant table&#10;&#10;Description générée automatiquement">
            <a:extLst>
              <a:ext uri="{FF2B5EF4-FFF2-40B4-BE49-F238E27FC236}">
                <a16:creationId xmlns:a16="http://schemas.microsoft.com/office/drawing/2014/main" id="{AC0B5023-DDEE-604B-BF1E-C5357FE099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747"/>
          <a:stretch/>
        </p:blipFill>
        <p:spPr bwMode="auto">
          <a:xfrm>
            <a:off x="2409684" y="1112894"/>
            <a:ext cx="7212281" cy="51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97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793202"/>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101</a:t>
            </a:fld>
            <a:endParaRPr lang="fr-FR" noProof="0"/>
          </a:p>
        </p:txBody>
      </p:sp>
      <p:pic>
        <p:nvPicPr>
          <p:cNvPr id="7" name="Espace réservé pour une image  6" descr="Une image contenant homme, air, bleu, volant&#10;&#10;Description générée automatiquement">
            <a:extLst>
              <a:ext uri="{FF2B5EF4-FFF2-40B4-BE49-F238E27FC236}">
                <a16:creationId xmlns:a16="http://schemas.microsoft.com/office/drawing/2014/main" id="{6CDE63B4-D886-4985-81BC-A8F0A5CAD8E1}"/>
              </a:ext>
            </a:extLst>
          </p:cNvPr>
          <p:cNvPicPr>
            <a:picLocks noChangeAspect="1"/>
          </p:cNvPicPr>
          <p:nvPr/>
        </p:nvPicPr>
        <p:blipFill rotWithShape="1">
          <a:blip r:embed="rId4"/>
          <a:srcRect l="44969" r="31187"/>
          <a:stretch/>
        </p:blipFill>
        <p:spPr>
          <a:xfrm>
            <a:off x="9980476" y="0"/>
            <a:ext cx="2211524" cy="6192000"/>
          </a:xfrm>
          <a:prstGeom prst="rect">
            <a:avLst/>
          </a:prstGeom>
        </p:spPr>
      </p:pic>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607081" y="1385307"/>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Ressources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Cette partie permet de lister l’ensemble des ressources nécessaires au projet.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Les moyens humains : ressources internes et externes nécessaires.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Constituer une équipe projet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Son rôle : piloter, coordonner, animer et suivre la démarche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Ses acteurs :  </a:t>
            </a:r>
          </a:p>
          <a:p>
            <a:pPr lvl="2"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 définir en fonction de la taille de l’entreprise, de ses ressources, de la composition de son équipe et de son réseau   </a:t>
            </a:r>
          </a:p>
          <a:p>
            <a:pPr lvl="2"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 minima, désigner un coordinateur du projet (dirigeant seul, un responsable, un référent qualité, un comité spécifique, …)  </a:t>
            </a:r>
            <a:b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Les moyens matériels : machines, outils nécessaires au développement, mais aussi au pilotage du projet etc… les salles de réunion, sources documentaires, etc…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Les ressources financières : décision du budget alloué à la réalisation du projet. Il doit préciser la part dédiée à chaque phase identifiée dans le macro-planning. </a:t>
            </a:r>
          </a:p>
          <a:p>
            <a:pPr marL="0" indent="0" fontAlgn="base">
              <a:buNone/>
            </a:pPr>
            <a:b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4088049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775960"/>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102</a:t>
            </a:fld>
            <a:endParaRPr lang="fr-FR" noProof="0"/>
          </a:p>
        </p:txBody>
      </p:sp>
      <p:pic>
        <p:nvPicPr>
          <p:cNvPr id="7" name="Espace réservé pour une image  6" descr="Une image contenant homme, air, bleu, volant&#10;&#10;Description générée automatiquement">
            <a:extLst>
              <a:ext uri="{FF2B5EF4-FFF2-40B4-BE49-F238E27FC236}">
                <a16:creationId xmlns:a16="http://schemas.microsoft.com/office/drawing/2014/main" id="{6CDE63B4-D886-4985-81BC-A8F0A5CAD8E1}"/>
              </a:ext>
            </a:extLst>
          </p:cNvPr>
          <p:cNvPicPr>
            <a:picLocks noChangeAspect="1"/>
          </p:cNvPicPr>
          <p:nvPr/>
        </p:nvPicPr>
        <p:blipFill rotWithShape="1">
          <a:blip r:embed="rId4"/>
          <a:srcRect l="44969" r="31187"/>
          <a:stretch/>
        </p:blipFill>
        <p:spPr>
          <a:xfrm>
            <a:off x="9980476" y="0"/>
            <a:ext cx="2211524" cy="6192000"/>
          </a:xfrm>
          <a:prstGeom prst="rect">
            <a:avLst/>
          </a:prstGeom>
        </p:spPr>
      </p:pic>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431801" y="1402790"/>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Communication (interne au projet)</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 projet aura son propre plan de communication cependant, dans la note de cadrage, il convient de définir brièvement qui communique à quel moment, ainsi que les moyens utilisés. </a:t>
            </a:r>
            <a:r>
              <a:rPr lang="fr-FR" dirty="0">
                <a:latin typeface="FUTURA BOOK BT" panose="020B0502020204020303" pitchFamily="34" charset="0"/>
              </a:rPr>
              <a:t> </a:t>
            </a:r>
          </a:p>
          <a:p>
            <a:pPr marL="0" indent="0" fontAlgn="base">
              <a:buNone/>
            </a:pPr>
            <a:br>
              <a:rPr lang="fr-FR" dirty="0">
                <a:latin typeface="FUTURA BOOK BT" panose="020B0502020204020303" pitchFamily="34" charset="0"/>
              </a:rPr>
            </a:br>
            <a:r>
              <a:rPr lang="fr-FR" dirty="0">
                <a:latin typeface="FUTURA BOOK BT" panose="020B0502020204020303" pitchFamily="34" charset="0"/>
              </a:rPr>
              <a:t>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3109343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1055937"/>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103</a:t>
            </a:fld>
            <a:endParaRPr lang="fr-FR" noProof="0"/>
          </a:p>
        </p:txBody>
      </p:sp>
      <p:pic>
        <p:nvPicPr>
          <p:cNvPr id="7" name="Espace réservé pour une image  6" descr="Une image contenant homme, air, bleu, volant&#10;&#10;Description générée automatiquement">
            <a:extLst>
              <a:ext uri="{FF2B5EF4-FFF2-40B4-BE49-F238E27FC236}">
                <a16:creationId xmlns:a16="http://schemas.microsoft.com/office/drawing/2014/main" id="{6CDE63B4-D886-4985-81BC-A8F0A5CAD8E1}"/>
              </a:ext>
            </a:extLst>
          </p:cNvPr>
          <p:cNvPicPr>
            <a:picLocks noChangeAspect="1"/>
          </p:cNvPicPr>
          <p:nvPr/>
        </p:nvPicPr>
        <p:blipFill rotWithShape="1">
          <a:blip r:embed="rId4"/>
          <a:srcRect l="44969" r="31187"/>
          <a:stretch/>
        </p:blipFill>
        <p:spPr>
          <a:xfrm>
            <a:off x="9980476" y="0"/>
            <a:ext cx="2211524" cy="6192000"/>
          </a:xfrm>
          <a:prstGeom prst="rect">
            <a:avLst/>
          </a:prstGeom>
        </p:spPr>
      </p:pic>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607081" y="1890142"/>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dirty="0">
                <a:latin typeface="FUTURA BOOK BT" panose="020B0502020204020303" pitchFamily="34" charset="0"/>
              </a:rPr>
              <a:t>Risques </a:t>
            </a:r>
          </a:p>
          <a:p>
            <a:pPr fontAlgn="base"/>
            <a:r>
              <a:rPr lang="fr-FR" dirty="0">
                <a:latin typeface="FUTURA BOOK BT" panose="020B0502020204020303" pitchFamily="34" charset="0"/>
              </a:rPr>
              <a:t>Il convient de définir les risques : des délais trop justes, des compétences insuffisantes... Il convient aussi de savoir comment maitriser ces risques et quelles sont les actions mise en œuvre pour les suivre. </a:t>
            </a:r>
          </a:p>
          <a:p>
            <a:pPr fontAlgn="base"/>
            <a:r>
              <a:rPr lang="fr-FR" dirty="0">
                <a:latin typeface="FUTURA BOOK BT" panose="020B0502020204020303" pitchFamily="34" charset="0"/>
              </a:rPr>
              <a:t>Il faut répondre aux questions :  </a:t>
            </a:r>
          </a:p>
          <a:p>
            <a:pPr fontAlgn="base"/>
            <a:r>
              <a:rPr lang="fr-FR" dirty="0">
                <a:latin typeface="FUTURA BOOK BT" panose="020B0502020204020303" pitchFamily="34" charset="0"/>
              </a:rPr>
              <a:t>Quels sont les risques ? </a:t>
            </a:r>
          </a:p>
          <a:p>
            <a:pPr fontAlgn="base"/>
            <a:r>
              <a:rPr lang="fr-FR" dirty="0">
                <a:latin typeface="FUTURA BOOK BT" panose="020B0502020204020303" pitchFamily="34" charset="0"/>
              </a:rPr>
              <a:t>Quelles sont les faiblesses ? </a:t>
            </a:r>
          </a:p>
          <a:p>
            <a:pPr fontAlgn="base"/>
            <a:r>
              <a:rPr lang="fr-FR" dirty="0">
                <a:latin typeface="FUTURA BOOK BT" panose="020B0502020204020303" pitchFamily="34" charset="0"/>
              </a:rPr>
              <a:t>Quelles sont les contraintes ?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3729175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7E1A3-D777-3630-C2B7-9A863AC09BC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265C4AD-5192-AEE3-6766-E6CA13F60B17}"/>
              </a:ext>
            </a:extLst>
          </p:cNvPr>
          <p:cNvSpPr>
            <a:spLocks noGrp="1"/>
          </p:cNvSpPr>
          <p:nvPr>
            <p:ph type="title"/>
          </p:nvPr>
        </p:nvSpPr>
        <p:spPr/>
        <p:txBody>
          <a:bodyPr>
            <a:normAutofit fontScale="90000"/>
          </a:bodyPr>
          <a:lstStyle/>
          <a:p>
            <a:r>
              <a:rPr lang="fr-FR" dirty="0"/>
              <a:t> </a:t>
            </a:r>
            <a:br>
              <a:rPr lang="fr-FR" dirty="0"/>
            </a:br>
            <a:r>
              <a:rPr lang="fr-FR" sz="4900" dirty="0">
                <a:latin typeface="+mn-lt"/>
              </a:rPr>
              <a:t>Les difficultés que peut rencontrer </a:t>
            </a:r>
            <a:br>
              <a:rPr lang="fr-FR" sz="4900" b="1" dirty="0">
                <a:latin typeface="+mn-lt"/>
              </a:rPr>
            </a:br>
            <a:r>
              <a:rPr lang="fr-FR" sz="4900" b="1" dirty="0">
                <a:latin typeface="+mn-lt"/>
              </a:rPr>
              <a:t>UN CONSULTANT </a:t>
            </a:r>
            <a:br>
              <a:rPr lang="fr-FR" sz="4900" b="1" dirty="0">
                <a:latin typeface="+mn-lt"/>
              </a:rPr>
            </a:br>
            <a:endParaRPr lang="fr-FR" sz="4900" b="1" dirty="0">
              <a:latin typeface="+mn-lt"/>
            </a:endParaRPr>
          </a:p>
        </p:txBody>
      </p:sp>
      <p:sp>
        <p:nvSpPr>
          <p:cNvPr id="5" name="Espace réservé du pied de page 4">
            <a:extLst>
              <a:ext uri="{FF2B5EF4-FFF2-40B4-BE49-F238E27FC236}">
                <a16:creationId xmlns:a16="http://schemas.microsoft.com/office/drawing/2014/main" id="{71EA72B8-140A-CD8F-3933-F3C911324DE7}"/>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1008248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DB143-27F8-D32C-6DDF-24CEA81F726F}"/>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D717905-BBCF-BA11-8D85-DD5FF71A2C0B}"/>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BBF241B0-5D7F-0199-549F-3B0FF945AC02}"/>
              </a:ext>
            </a:extLst>
          </p:cNvPr>
          <p:cNvSpPr>
            <a:spLocks noGrp="1"/>
          </p:cNvSpPr>
          <p:nvPr>
            <p:ph type="sldNum" sz="quarter" idx="12"/>
          </p:nvPr>
        </p:nvSpPr>
        <p:spPr/>
        <p:txBody>
          <a:bodyPr/>
          <a:lstStyle/>
          <a:p>
            <a:fld id="{E97D2105-CB8C-4221-B9EA-618007779479}" type="slidenum">
              <a:rPr lang="fr-FR" smtClean="0"/>
              <a:pPr/>
              <a:t>105</a:t>
            </a:fld>
            <a:endParaRPr lang="fr-FR"/>
          </a:p>
        </p:txBody>
      </p:sp>
      <p:pic>
        <p:nvPicPr>
          <p:cNvPr id="5" name="Image 4" descr="Une image contenant texte, capture d’écran, Police&#10;&#10;Le contenu généré par l’IA peut être incorrect.">
            <a:extLst>
              <a:ext uri="{FF2B5EF4-FFF2-40B4-BE49-F238E27FC236}">
                <a16:creationId xmlns:a16="http://schemas.microsoft.com/office/drawing/2014/main" id="{743AA806-2B32-4DF6-7EE0-843342FBA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613" y="1475071"/>
            <a:ext cx="9304773" cy="4515639"/>
          </a:xfrm>
          <a:prstGeom prst="rect">
            <a:avLst/>
          </a:prstGeom>
        </p:spPr>
      </p:pic>
      <p:sp>
        <p:nvSpPr>
          <p:cNvPr id="7" name="Titre 3">
            <a:extLst>
              <a:ext uri="{FF2B5EF4-FFF2-40B4-BE49-F238E27FC236}">
                <a16:creationId xmlns:a16="http://schemas.microsoft.com/office/drawing/2014/main" id="{4BC2217A-E83D-DA3F-0245-9964EC2D8F1E}"/>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spTree>
    <p:extLst>
      <p:ext uri="{BB962C8B-B14F-4D97-AF65-F5344CB8AC3E}">
        <p14:creationId xmlns:p14="http://schemas.microsoft.com/office/powerpoint/2010/main" val="499925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EEE7E-1DEA-B7FC-489F-1B8A4E38EB1E}"/>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2FE979C-332F-0EB4-BACA-814812309BD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AC767102-14BD-B267-4876-6FDEDCCD4055}"/>
              </a:ext>
            </a:extLst>
          </p:cNvPr>
          <p:cNvSpPr>
            <a:spLocks noGrp="1"/>
          </p:cNvSpPr>
          <p:nvPr>
            <p:ph type="sldNum" sz="quarter" idx="12"/>
          </p:nvPr>
        </p:nvSpPr>
        <p:spPr/>
        <p:txBody>
          <a:bodyPr/>
          <a:lstStyle/>
          <a:p>
            <a:fld id="{E97D2105-CB8C-4221-B9EA-618007779479}" type="slidenum">
              <a:rPr lang="fr-FR" smtClean="0"/>
              <a:pPr/>
              <a:t>106</a:t>
            </a:fld>
            <a:endParaRPr lang="fr-FR"/>
          </a:p>
        </p:txBody>
      </p:sp>
      <p:sp>
        <p:nvSpPr>
          <p:cNvPr id="7" name="Titre 3">
            <a:extLst>
              <a:ext uri="{FF2B5EF4-FFF2-40B4-BE49-F238E27FC236}">
                <a16:creationId xmlns:a16="http://schemas.microsoft.com/office/drawing/2014/main" id="{C86853DC-ABD0-638F-E936-8C6DF5762694}"/>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BE763488-23DB-9C32-84F9-22C7BA4A5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53" y="1956899"/>
            <a:ext cx="9559693" cy="4052277"/>
          </a:xfrm>
          <a:prstGeom prst="rect">
            <a:avLst/>
          </a:prstGeom>
        </p:spPr>
      </p:pic>
    </p:spTree>
    <p:extLst>
      <p:ext uri="{BB962C8B-B14F-4D97-AF65-F5344CB8AC3E}">
        <p14:creationId xmlns:p14="http://schemas.microsoft.com/office/powerpoint/2010/main" val="31498716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8925-AB8B-4524-4AB9-4AFB75DE585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BAB718D-1A7F-1FDA-71F4-3BDF2F7AD06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8EC5AF93-29DA-64B0-4C91-DCDF017CB246}"/>
              </a:ext>
            </a:extLst>
          </p:cNvPr>
          <p:cNvSpPr>
            <a:spLocks noGrp="1"/>
          </p:cNvSpPr>
          <p:nvPr>
            <p:ph type="sldNum" sz="quarter" idx="12"/>
          </p:nvPr>
        </p:nvSpPr>
        <p:spPr/>
        <p:txBody>
          <a:bodyPr/>
          <a:lstStyle/>
          <a:p>
            <a:fld id="{E97D2105-CB8C-4221-B9EA-618007779479}" type="slidenum">
              <a:rPr lang="fr-FR" smtClean="0"/>
              <a:pPr/>
              <a:t>107</a:t>
            </a:fld>
            <a:endParaRPr lang="fr-FR"/>
          </a:p>
        </p:txBody>
      </p:sp>
      <p:sp>
        <p:nvSpPr>
          <p:cNvPr id="7" name="Titre 3">
            <a:extLst>
              <a:ext uri="{FF2B5EF4-FFF2-40B4-BE49-F238E27FC236}">
                <a16:creationId xmlns:a16="http://schemas.microsoft.com/office/drawing/2014/main" id="{8A8FC5E1-686A-8D8C-24AC-D4892959D2A1}"/>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B762DB04-5B66-082B-0F4F-4AC85459B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88" y="1735573"/>
            <a:ext cx="9517657" cy="4283389"/>
          </a:xfrm>
          <a:prstGeom prst="rect">
            <a:avLst/>
          </a:prstGeom>
        </p:spPr>
      </p:pic>
    </p:spTree>
    <p:extLst>
      <p:ext uri="{BB962C8B-B14F-4D97-AF65-F5344CB8AC3E}">
        <p14:creationId xmlns:p14="http://schemas.microsoft.com/office/powerpoint/2010/main" val="27368453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AD66-98A0-0F49-DEC5-3506312EF46E}"/>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262FC82-E968-7F3E-BB44-1BDF9B88D049}"/>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8D1BA81-F277-54A3-4962-4F6A0A918750}"/>
              </a:ext>
            </a:extLst>
          </p:cNvPr>
          <p:cNvSpPr>
            <a:spLocks noGrp="1"/>
          </p:cNvSpPr>
          <p:nvPr>
            <p:ph type="sldNum" sz="quarter" idx="12"/>
          </p:nvPr>
        </p:nvSpPr>
        <p:spPr/>
        <p:txBody>
          <a:bodyPr/>
          <a:lstStyle/>
          <a:p>
            <a:fld id="{E97D2105-CB8C-4221-B9EA-618007779479}" type="slidenum">
              <a:rPr lang="fr-FR" smtClean="0"/>
              <a:pPr/>
              <a:t>108</a:t>
            </a:fld>
            <a:endParaRPr lang="fr-FR"/>
          </a:p>
        </p:txBody>
      </p:sp>
      <p:sp>
        <p:nvSpPr>
          <p:cNvPr id="7" name="Titre 3">
            <a:extLst>
              <a:ext uri="{FF2B5EF4-FFF2-40B4-BE49-F238E27FC236}">
                <a16:creationId xmlns:a16="http://schemas.microsoft.com/office/drawing/2014/main" id="{1842999C-D24E-3F52-6FA6-C4458911DB11}"/>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79DB05AC-F101-CD1C-D98A-70286479B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525" y="1574800"/>
            <a:ext cx="9093759" cy="4372815"/>
          </a:xfrm>
          <a:prstGeom prst="rect">
            <a:avLst/>
          </a:prstGeom>
        </p:spPr>
      </p:pic>
    </p:spTree>
    <p:extLst>
      <p:ext uri="{BB962C8B-B14F-4D97-AF65-F5344CB8AC3E}">
        <p14:creationId xmlns:p14="http://schemas.microsoft.com/office/powerpoint/2010/main" val="33222705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792D-A904-A89A-A7EE-6010362C50D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5F08A04-66BD-806A-1532-F2C9ADEAE8FD}"/>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9399E0F-B70A-56E2-7854-6A1E2A5485F9}"/>
              </a:ext>
            </a:extLst>
          </p:cNvPr>
          <p:cNvSpPr>
            <a:spLocks noGrp="1"/>
          </p:cNvSpPr>
          <p:nvPr>
            <p:ph type="sldNum" sz="quarter" idx="12"/>
          </p:nvPr>
        </p:nvSpPr>
        <p:spPr/>
        <p:txBody>
          <a:bodyPr/>
          <a:lstStyle/>
          <a:p>
            <a:fld id="{E97D2105-CB8C-4221-B9EA-618007779479}" type="slidenum">
              <a:rPr lang="fr-FR" smtClean="0"/>
              <a:pPr/>
              <a:t>109</a:t>
            </a:fld>
            <a:endParaRPr lang="fr-FR"/>
          </a:p>
        </p:txBody>
      </p:sp>
      <p:sp>
        <p:nvSpPr>
          <p:cNvPr id="7" name="Titre 3">
            <a:extLst>
              <a:ext uri="{FF2B5EF4-FFF2-40B4-BE49-F238E27FC236}">
                <a16:creationId xmlns:a16="http://schemas.microsoft.com/office/drawing/2014/main" id="{7293B813-75E1-7E2B-EB4B-2D19AC077A47}"/>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E80E52DF-4959-6D58-E488-028FC7BE6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674" y="1815961"/>
            <a:ext cx="10354078" cy="4012084"/>
          </a:xfrm>
          <a:prstGeom prst="rect">
            <a:avLst/>
          </a:prstGeom>
        </p:spPr>
      </p:pic>
    </p:spTree>
    <p:extLst>
      <p:ext uri="{BB962C8B-B14F-4D97-AF65-F5344CB8AC3E}">
        <p14:creationId xmlns:p14="http://schemas.microsoft.com/office/powerpoint/2010/main" val="4157933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F2C5-317A-3426-B715-9FD58617ACE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B386500-C2B5-33B5-E237-1C88EA04237B}"/>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2160FCF-70CA-4453-271E-50288B4B594A}"/>
              </a:ext>
            </a:extLst>
          </p:cNvPr>
          <p:cNvSpPr>
            <a:spLocks noGrp="1"/>
          </p:cNvSpPr>
          <p:nvPr>
            <p:ph type="sldNum" sz="quarter" idx="12"/>
          </p:nvPr>
        </p:nvSpPr>
        <p:spPr/>
        <p:txBody>
          <a:bodyPr/>
          <a:lstStyle/>
          <a:p>
            <a:fld id="{E97D2105-CB8C-4221-B9EA-618007779479}" type="slidenum">
              <a:rPr lang="fr-FR" smtClean="0"/>
              <a:pPr/>
              <a:t>11</a:t>
            </a:fld>
            <a:endParaRPr lang="fr-FR"/>
          </a:p>
        </p:txBody>
      </p:sp>
      <p:sp>
        <p:nvSpPr>
          <p:cNvPr id="4" name="Titre 3">
            <a:extLst>
              <a:ext uri="{FF2B5EF4-FFF2-40B4-BE49-F238E27FC236}">
                <a16:creationId xmlns:a16="http://schemas.microsoft.com/office/drawing/2014/main" id="{0F6FCA2E-46FE-6E1B-2B06-8CCFBBF4EDA1}"/>
              </a:ext>
            </a:extLst>
          </p:cNvPr>
          <p:cNvSpPr>
            <a:spLocks noGrp="1"/>
          </p:cNvSpPr>
          <p:nvPr>
            <p:ph type="title"/>
          </p:nvPr>
        </p:nvSpPr>
        <p:spPr>
          <a:xfrm>
            <a:off x="110146" y="507323"/>
            <a:ext cx="11532447" cy="964693"/>
          </a:xfrm>
        </p:spPr>
        <p:txBody>
          <a:bodyPr/>
          <a:lstStyle/>
          <a:p>
            <a:r>
              <a:rPr lang="fr-FR" dirty="0"/>
              <a:t>Ses interactions avec les acteurs du projet</a:t>
            </a:r>
          </a:p>
        </p:txBody>
      </p:sp>
      <p:pic>
        <p:nvPicPr>
          <p:cNvPr id="6" name="Image 5">
            <a:extLst>
              <a:ext uri="{FF2B5EF4-FFF2-40B4-BE49-F238E27FC236}">
                <a16:creationId xmlns:a16="http://schemas.microsoft.com/office/drawing/2014/main" id="{64FA87D8-6EE9-35C2-F4BA-D3277D71D1EF}"/>
              </a:ext>
            </a:extLst>
          </p:cNvPr>
          <p:cNvPicPr>
            <a:picLocks noChangeAspect="1"/>
          </p:cNvPicPr>
          <p:nvPr/>
        </p:nvPicPr>
        <p:blipFill>
          <a:blip r:embed="rId2"/>
          <a:stretch>
            <a:fillRect/>
          </a:stretch>
        </p:blipFill>
        <p:spPr>
          <a:xfrm>
            <a:off x="283059" y="1476329"/>
            <a:ext cx="5087060" cy="1514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a:extLst>
              <a:ext uri="{FF2B5EF4-FFF2-40B4-BE49-F238E27FC236}">
                <a16:creationId xmlns:a16="http://schemas.microsoft.com/office/drawing/2014/main" id="{8C317217-E61A-CB89-599B-7480A54D7B55}"/>
              </a:ext>
            </a:extLst>
          </p:cNvPr>
          <p:cNvPicPr>
            <a:picLocks noChangeAspect="1"/>
          </p:cNvPicPr>
          <p:nvPr/>
        </p:nvPicPr>
        <p:blipFill>
          <a:blip r:embed="rId3"/>
          <a:stretch>
            <a:fillRect/>
          </a:stretch>
        </p:blipFill>
        <p:spPr>
          <a:xfrm>
            <a:off x="3459115" y="3192564"/>
            <a:ext cx="4963218" cy="1219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 10">
            <a:extLst>
              <a:ext uri="{FF2B5EF4-FFF2-40B4-BE49-F238E27FC236}">
                <a16:creationId xmlns:a16="http://schemas.microsoft.com/office/drawing/2014/main" id="{9D3AA8A9-6013-D5D6-A4F9-E8D798C972E7}"/>
              </a:ext>
            </a:extLst>
          </p:cNvPr>
          <p:cNvPicPr>
            <a:picLocks noChangeAspect="1"/>
          </p:cNvPicPr>
          <p:nvPr/>
        </p:nvPicPr>
        <p:blipFill>
          <a:blip r:embed="rId4"/>
          <a:stretch>
            <a:fillRect/>
          </a:stretch>
        </p:blipFill>
        <p:spPr>
          <a:xfrm>
            <a:off x="5030959" y="4613483"/>
            <a:ext cx="6782747" cy="1343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47284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7FD-CC69-1512-614B-6FA6AC82463A}"/>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2D64FB7-C23C-F311-E3FB-3B869C9C805C}"/>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2AB169E6-6BBA-2FD6-239F-180FEA42FC59}"/>
              </a:ext>
            </a:extLst>
          </p:cNvPr>
          <p:cNvSpPr>
            <a:spLocks noGrp="1"/>
          </p:cNvSpPr>
          <p:nvPr>
            <p:ph type="sldNum" sz="quarter" idx="12"/>
          </p:nvPr>
        </p:nvSpPr>
        <p:spPr/>
        <p:txBody>
          <a:bodyPr/>
          <a:lstStyle/>
          <a:p>
            <a:fld id="{E97D2105-CB8C-4221-B9EA-618007779479}" type="slidenum">
              <a:rPr lang="fr-FR" smtClean="0"/>
              <a:pPr/>
              <a:t>110</a:t>
            </a:fld>
            <a:endParaRPr lang="fr-FR"/>
          </a:p>
        </p:txBody>
      </p:sp>
      <p:sp>
        <p:nvSpPr>
          <p:cNvPr id="7" name="Titre 3">
            <a:extLst>
              <a:ext uri="{FF2B5EF4-FFF2-40B4-BE49-F238E27FC236}">
                <a16:creationId xmlns:a16="http://schemas.microsoft.com/office/drawing/2014/main" id="{F25B0B99-B863-B3F9-1680-162A38F8AED5}"/>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61A7E362-A212-DD5E-6507-4D0622548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563" y="1748414"/>
            <a:ext cx="10346873" cy="4009292"/>
          </a:xfrm>
          <a:prstGeom prst="rect">
            <a:avLst/>
          </a:prstGeom>
        </p:spPr>
      </p:pic>
    </p:spTree>
    <p:extLst>
      <p:ext uri="{BB962C8B-B14F-4D97-AF65-F5344CB8AC3E}">
        <p14:creationId xmlns:p14="http://schemas.microsoft.com/office/powerpoint/2010/main" val="34076811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DAB7C-F461-63E9-AAC0-7B6B1A3BC3A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4059EF4-EDEB-D065-43F7-8CCAAE30033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A9762166-208B-9F11-2E2B-DEEC2798325E}"/>
              </a:ext>
            </a:extLst>
          </p:cNvPr>
          <p:cNvSpPr>
            <a:spLocks noGrp="1"/>
          </p:cNvSpPr>
          <p:nvPr>
            <p:ph type="sldNum" sz="quarter" idx="12"/>
          </p:nvPr>
        </p:nvSpPr>
        <p:spPr/>
        <p:txBody>
          <a:bodyPr/>
          <a:lstStyle/>
          <a:p>
            <a:fld id="{E97D2105-CB8C-4221-B9EA-618007779479}" type="slidenum">
              <a:rPr lang="fr-FR" smtClean="0"/>
              <a:pPr/>
              <a:t>111</a:t>
            </a:fld>
            <a:endParaRPr lang="fr-FR"/>
          </a:p>
        </p:txBody>
      </p:sp>
      <p:sp>
        <p:nvSpPr>
          <p:cNvPr id="7" name="Titre 3">
            <a:extLst>
              <a:ext uri="{FF2B5EF4-FFF2-40B4-BE49-F238E27FC236}">
                <a16:creationId xmlns:a16="http://schemas.microsoft.com/office/drawing/2014/main" id="{DDD725D1-17FF-D006-39E1-C9D45ACC5F3E}"/>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EAD46566-5FFF-8531-43E9-658947CBA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6" y="1991827"/>
            <a:ext cx="9718688" cy="3765878"/>
          </a:xfrm>
          <a:prstGeom prst="rect">
            <a:avLst/>
          </a:prstGeom>
        </p:spPr>
      </p:pic>
    </p:spTree>
    <p:extLst>
      <p:ext uri="{BB962C8B-B14F-4D97-AF65-F5344CB8AC3E}">
        <p14:creationId xmlns:p14="http://schemas.microsoft.com/office/powerpoint/2010/main" val="8331870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40CE6-7855-B962-87A8-ACB31B67FE59}"/>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86A620A-7FFE-AE59-3F72-C2B7F3E78DDF}"/>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F9D932CA-D7BE-2EED-71E4-201C31D6A854}"/>
              </a:ext>
            </a:extLst>
          </p:cNvPr>
          <p:cNvSpPr>
            <a:spLocks noGrp="1"/>
          </p:cNvSpPr>
          <p:nvPr>
            <p:ph type="sldNum" sz="quarter" idx="12"/>
          </p:nvPr>
        </p:nvSpPr>
        <p:spPr/>
        <p:txBody>
          <a:bodyPr/>
          <a:lstStyle/>
          <a:p>
            <a:fld id="{E97D2105-CB8C-4221-B9EA-618007779479}" type="slidenum">
              <a:rPr lang="fr-FR" smtClean="0"/>
              <a:pPr/>
              <a:t>112</a:t>
            </a:fld>
            <a:endParaRPr lang="fr-FR"/>
          </a:p>
        </p:txBody>
      </p:sp>
      <p:sp>
        <p:nvSpPr>
          <p:cNvPr id="7" name="Titre 3">
            <a:extLst>
              <a:ext uri="{FF2B5EF4-FFF2-40B4-BE49-F238E27FC236}">
                <a16:creationId xmlns:a16="http://schemas.microsoft.com/office/drawing/2014/main" id="{68479721-B58C-2DE1-2F4A-C112AC16B9D1}"/>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337CC5B0-889F-61BF-9014-E88F8DE68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317" y="1765717"/>
            <a:ext cx="9511447" cy="4182905"/>
          </a:xfrm>
          <a:prstGeom prst="rect">
            <a:avLst/>
          </a:prstGeom>
        </p:spPr>
      </p:pic>
    </p:spTree>
    <p:extLst>
      <p:ext uri="{BB962C8B-B14F-4D97-AF65-F5344CB8AC3E}">
        <p14:creationId xmlns:p14="http://schemas.microsoft.com/office/powerpoint/2010/main" val="11887312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23CC5-6555-C70B-A650-C6720F8BACFF}"/>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3B58A3E-A288-9D80-4DFC-41B7C6F24FA3}"/>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236DC167-658D-829A-3A47-67DA36564BB1}"/>
              </a:ext>
            </a:extLst>
          </p:cNvPr>
          <p:cNvSpPr>
            <a:spLocks noGrp="1"/>
          </p:cNvSpPr>
          <p:nvPr>
            <p:ph type="sldNum" sz="quarter" idx="12"/>
          </p:nvPr>
        </p:nvSpPr>
        <p:spPr/>
        <p:txBody>
          <a:bodyPr/>
          <a:lstStyle/>
          <a:p>
            <a:fld id="{E97D2105-CB8C-4221-B9EA-618007779479}" type="slidenum">
              <a:rPr lang="fr-FR" smtClean="0"/>
              <a:pPr/>
              <a:t>113</a:t>
            </a:fld>
            <a:endParaRPr lang="fr-FR"/>
          </a:p>
        </p:txBody>
      </p:sp>
      <p:sp>
        <p:nvSpPr>
          <p:cNvPr id="7" name="Titre 3">
            <a:extLst>
              <a:ext uri="{FF2B5EF4-FFF2-40B4-BE49-F238E27FC236}">
                <a16:creationId xmlns:a16="http://schemas.microsoft.com/office/drawing/2014/main" id="{FF14D77D-C25A-5046-9698-6B42219530D6}"/>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8908FE71-715C-FD2C-6C17-2BFA8A84A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70" y="1997486"/>
            <a:ext cx="9848676" cy="3770267"/>
          </a:xfrm>
          <a:prstGeom prst="rect">
            <a:avLst/>
          </a:prstGeom>
        </p:spPr>
      </p:pic>
    </p:spTree>
    <p:extLst>
      <p:ext uri="{BB962C8B-B14F-4D97-AF65-F5344CB8AC3E}">
        <p14:creationId xmlns:p14="http://schemas.microsoft.com/office/powerpoint/2010/main" val="122658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7A51D-1D69-8F9C-547B-63473091A85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10BB781-0447-350F-432E-A1DA10C874F7}"/>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73A192E7-0659-0F0E-3D8D-309B018B2DC1}"/>
              </a:ext>
            </a:extLst>
          </p:cNvPr>
          <p:cNvSpPr>
            <a:spLocks noGrp="1"/>
          </p:cNvSpPr>
          <p:nvPr>
            <p:ph type="sldNum" sz="quarter" idx="12"/>
          </p:nvPr>
        </p:nvSpPr>
        <p:spPr/>
        <p:txBody>
          <a:bodyPr/>
          <a:lstStyle/>
          <a:p>
            <a:fld id="{E97D2105-CB8C-4221-B9EA-618007779479}" type="slidenum">
              <a:rPr lang="fr-FR" smtClean="0"/>
              <a:pPr/>
              <a:t>114</a:t>
            </a:fld>
            <a:endParaRPr lang="fr-FR"/>
          </a:p>
        </p:txBody>
      </p:sp>
      <p:sp>
        <p:nvSpPr>
          <p:cNvPr id="7" name="Titre 3">
            <a:extLst>
              <a:ext uri="{FF2B5EF4-FFF2-40B4-BE49-F238E27FC236}">
                <a16:creationId xmlns:a16="http://schemas.microsoft.com/office/drawing/2014/main" id="{B58B4796-3026-18E2-B892-0F5E7B7077A6}"/>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E44B6450-D7AB-6A38-815F-A5B714278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66" y="1966685"/>
            <a:ext cx="9509163" cy="3640295"/>
          </a:xfrm>
          <a:prstGeom prst="rect">
            <a:avLst/>
          </a:prstGeom>
        </p:spPr>
      </p:pic>
    </p:spTree>
    <p:extLst>
      <p:ext uri="{BB962C8B-B14F-4D97-AF65-F5344CB8AC3E}">
        <p14:creationId xmlns:p14="http://schemas.microsoft.com/office/powerpoint/2010/main" val="567754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3C8BC-FE68-7306-3AA5-DDA11BF931BD}"/>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6A19C03-5517-DC3C-8D52-21F9F0526E0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BA1D3E7-28FE-676B-E571-2DA8012A3ED8}"/>
              </a:ext>
            </a:extLst>
          </p:cNvPr>
          <p:cNvSpPr>
            <a:spLocks noGrp="1"/>
          </p:cNvSpPr>
          <p:nvPr>
            <p:ph type="sldNum" sz="quarter" idx="12"/>
          </p:nvPr>
        </p:nvSpPr>
        <p:spPr/>
        <p:txBody>
          <a:bodyPr/>
          <a:lstStyle/>
          <a:p>
            <a:fld id="{E97D2105-CB8C-4221-B9EA-618007779479}" type="slidenum">
              <a:rPr lang="fr-FR" smtClean="0"/>
              <a:pPr/>
              <a:t>115</a:t>
            </a:fld>
            <a:endParaRPr lang="fr-FR"/>
          </a:p>
        </p:txBody>
      </p:sp>
      <p:sp>
        <p:nvSpPr>
          <p:cNvPr id="7" name="Titre 3">
            <a:extLst>
              <a:ext uri="{FF2B5EF4-FFF2-40B4-BE49-F238E27FC236}">
                <a16:creationId xmlns:a16="http://schemas.microsoft.com/office/drawing/2014/main" id="{51EA9031-A136-4BFA-4EC6-8C4FC3307474}"/>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5" name="Image 4" descr="Une image contenant texte, capture d’écran, Police&#10;&#10;Le contenu généré par l’IA peut être incorrect.">
            <a:extLst>
              <a:ext uri="{FF2B5EF4-FFF2-40B4-BE49-F238E27FC236}">
                <a16:creationId xmlns:a16="http://schemas.microsoft.com/office/drawing/2014/main" id="{4DC52437-F56D-8121-84FF-0259188CE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57" y="1750509"/>
            <a:ext cx="9659885" cy="3806229"/>
          </a:xfrm>
          <a:prstGeom prst="rect">
            <a:avLst/>
          </a:prstGeom>
        </p:spPr>
      </p:pic>
    </p:spTree>
    <p:extLst>
      <p:ext uri="{BB962C8B-B14F-4D97-AF65-F5344CB8AC3E}">
        <p14:creationId xmlns:p14="http://schemas.microsoft.com/office/powerpoint/2010/main" val="33497621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B713E-D5FC-CC03-F511-8BAAA277324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6FE8594-DC82-E108-BC79-F3A54F446C80}"/>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482BA309-B466-B1C2-50D3-86E8EAFD8D3B}"/>
              </a:ext>
            </a:extLst>
          </p:cNvPr>
          <p:cNvSpPr>
            <a:spLocks noGrp="1"/>
          </p:cNvSpPr>
          <p:nvPr>
            <p:ph type="sldNum" sz="quarter" idx="12"/>
          </p:nvPr>
        </p:nvSpPr>
        <p:spPr/>
        <p:txBody>
          <a:bodyPr/>
          <a:lstStyle/>
          <a:p>
            <a:fld id="{E97D2105-CB8C-4221-B9EA-618007779479}" type="slidenum">
              <a:rPr lang="fr-FR" smtClean="0"/>
              <a:pPr/>
              <a:t>116</a:t>
            </a:fld>
            <a:endParaRPr lang="fr-FR"/>
          </a:p>
        </p:txBody>
      </p:sp>
      <p:sp>
        <p:nvSpPr>
          <p:cNvPr id="7" name="Titre 3">
            <a:extLst>
              <a:ext uri="{FF2B5EF4-FFF2-40B4-BE49-F238E27FC236}">
                <a16:creationId xmlns:a16="http://schemas.microsoft.com/office/drawing/2014/main" id="{B5C38FFA-154F-971F-E54B-4E71B29FBDD7}"/>
              </a:ext>
            </a:extLst>
          </p:cNvPr>
          <p:cNvSpPr>
            <a:spLocks noGrp="1"/>
          </p:cNvSpPr>
          <p:nvPr>
            <p:ph type="title"/>
          </p:nvPr>
        </p:nvSpPr>
        <p:spPr>
          <a:xfrm>
            <a:off x="334433" y="610107"/>
            <a:ext cx="11532447" cy="964693"/>
          </a:xfrm>
        </p:spPr>
        <p:txBody>
          <a:bodyPr>
            <a:normAutofit/>
          </a:bodyPr>
          <a:lstStyle/>
          <a:p>
            <a:r>
              <a:rPr lang="fr-FR" dirty="0"/>
              <a:t>Les défis et difficultés pour un consultant</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B2098D35-BE27-62BF-C40D-114351517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01" y="1735574"/>
            <a:ext cx="9524005" cy="3921648"/>
          </a:xfrm>
          <a:prstGeom prst="rect">
            <a:avLst/>
          </a:prstGeom>
        </p:spPr>
      </p:pic>
    </p:spTree>
    <p:extLst>
      <p:ext uri="{BB962C8B-B14F-4D97-AF65-F5344CB8AC3E}">
        <p14:creationId xmlns:p14="http://schemas.microsoft.com/office/powerpoint/2010/main" val="33743105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5D9D-2093-E80C-422E-7940FA317361}"/>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086D796-3894-3AEE-3E8A-97F7B59314E4}"/>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08374428-CDAA-61F7-EEC8-D59557283CD6}"/>
              </a:ext>
            </a:extLst>
          </p:cNvPr>
          <p:cNvSpPr>
            <a:spLocks noGrp="1"/>
          </p:cNvSpPr>
          <p:nvPr>
            <p:ph type="sldNum" sz="quarter" idx="12"/>
          </p:nvPr>
        </p:nvSpPr>
        <p:spPr/>
        <p:txBody>
          <a:bodyPr/>
          <a:lstStyle/>
          <a:p>
            <a:fld id="{E97D2105-CB8C-4221-B9EA-618007779479}" type="slidenum">
              <a:rPr lang="fr-FR" smtClean="0"/>
              <a:pPr/>
              <a:t>117</a:t>
            </a:fld>
            <a:endParaRPr lang="fr-FR"/>
          </a:p>
        </p:txBody>
      </p:sp>
      <p:pic>
        <p:nvPicPr>
          <p:cNvPr id="13" name="Image 12" descr="Une image contenant Police, Graphique, logo, symbole&#10;&#10;Le contenu généré par l’IA peut être incorrect.">
            <a:extLst>
              <a:ext uri="{FF2B5EF4-FFF2-40B4-BE49-F238E27FC236}">
                <a16:creationId xmlns:a16="http://schemas.microsoft.com/office/drawing/2014/main" id="{B48E4787-DC13-AAA1-9C21-EA743C5E2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605" y="852620"/>
            <a:ext cx="7164790" cy="5152760"/>
          </a:xfrm>
          <a:prstGeom prst="rect">
            <a:avLst/>
          </a:prstGeom>
        </p:spPr>
      </p:pic>
    </p:spTree>
    <p:extLst>
      <p:ext uri="{BB962C8B-B14F-4D97-AF65-F5344CB8AC3E}">
        <p14:creationId xmlns:p14="http://schemas.microsoft.com/office/powerpoint/2010/main" val="6445096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a:xfrm>
            <a:off x="350520" y="2902256"/>
            <a:ext cx="11490960" cy="1325563"/>
          </a:xfrm>
        </p:spPr>
        <p:txBody>
          <a:bodyPr>
            <a:normAutofit fontScale="90000"/>
          </a:bodyPr>
          <a:lstStyle/>
          <a:p>
            <a:r>
              <a:rPr lang="fr-FR" dirty="0"/>
              <a:t> </a:t>
            </a:r>
            <a:br>
              <a:rPr lang="fr-FR" dirty="0"/>
            </a:br>
            <a:r>
              <a:rPr lang="fr-FR" sz="4900" dirty="0"/>
              <a:t>Merci pour votre</a:t>
            </a:r>
            <a:br>
              <a:rPr lang="fr-FR" sz="4900" dirty="0"/>
            </a:br>
            <a:r>
              <a:rPr lang="fr-FR" sz="4900" b="1" dirty="0">
                <a:latin typeface="+mn-lt"/>
              </a:rPr>
              <a:t>ATTENTION.</a:t>
            </a:r>
            <a:br>
              <a:rPr lang="fr-FR" sz="4900" b="1" dirty="0">
                <a:latin typeface="+mn-lt"/>
              </a:rPr>
            </a:br>
            <a:br>
              <a:rPr lang="fr-FR" sz="4900" b="1" dirty="0">
                <a:latin typeface="+mn-lt"/>
              </a:rPr>
            </a:br>
            <a:r>
              <a:rPr lang="fr-FR" sz="3100" dirty="0" err="1"/>
              <a:t>mohamed@utopios.net</a:t>
            </a:r>
            <a:endParaRPr lang="fr-FR" sz="4900" dirty="0"/>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171668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rôles du consultant</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sz="2000" dirty="0">
                <a:latin typeface="Open Sans" panose="020B0606030504020204" pitchFamily="34" charset="0"/>
                <a:ea typeface="Open Sans" panose="020B0606030504020204" pitchFamily="34" charset="0"/>
                <a:cs typeface="Open Sans" panose="020B0606030504020204" pitchFamily="34" charset="0"/>
              </a:rPr>
              <a:t>Fonction de conseil - ressource </a:t>
            </a:r>
          </a:p>
          <a:p>
            <a:pPr>
              <a:buFont typeface="Arial" panose="020B0604020202020204" pitchFamily="34" charset="0"/>
              <a:buChar char="•"/>
            </a:pP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Représentant d’une organisation</a:t>
            </a:r>
          </a:p>
          <a:p>
            <a:pPr>
              <a:buFont typeface="Arial" panose="020B0604020202020204" pitchFamily="34" charset="0"/>
              <a:buChar char="•"/>
            </a:pP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Bon relationnel et pouvoir de communication</a:t>
            </a:r>
          </a:p>
          <a:p>
            <a:pPr>
              <a:buFont typeface="Arial" panose="020B0604020202020204" pitchFamily="34" charset="0"/>
              <a:buChar char="•"/>
            </a:pP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Respect d’un code déontologique </a:t>
            </a:r>
            <a:endParaRPr lang="fr-FR" sz="2000" b="1"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r>
              <a:rPr lang="fr-FR" sz="2000" dirty="0">
                <a:latin typeface="Open Sans" panose="020B0606030504020204" pitchFamily="34" charset="0"/>
                <a:ea typeface="Open Sans" panose="020B0606030504020204" pitchFamily="34" charset="0"/>
                <a:cs typeface="Open Sans" panose="020B0606030504020204" pitchFamily="34" charset="0"/>
              </a:rPr>
              <a:t>Ces soft </a:t>
            </a:r>
            <a:r>
              <a:rPr lang="fr-FR" sz="2000" dirty="0" err="1">
                <a:latin typeface="Open Sans" panose="020B0606030504020204" pitchFamily="34" charset="0"/>
                <a:ea typeface="Open Sans" panose="020B0606030504020204" pitchFamily="34" charset="0"/>
                <a:cs typeface="Open Sans" panose="020B0606030504020204" pitchFamily="34" charset="0"/>
              </a:rPr>
              <a:t>skills</a:t>
            </a:r>
            <a:r>
              <a:rPr lang="fr-FR" sz="2000" dirty="0">
                <a:latin typeface="Open Sans" panose="020B0606030504020204" pitchFamily="34" charset="0"/>
                <a:ea typeface="Open Sans" panose="020B0606030504020204" pitchFamily="34" charset="0"/>
                <a:cs typeface="Open Sans" panose="020B0606030504020204" pitchFamily="34" charset="0"/>
              </a:rPr>
              <a:t> : rigueur, adaptabilité, résolution de problème / gestion de projet / relation client …</a:t>
            </a:r>
          </a:p>
          <a:p>
            <a:r>
              <a:rPr lang="fr-FR" sz="2000" dirty="0">
                <a:latin typeface="Open Sans" panose="020B0606030504020204" pitchFamily="34" charset="0"/>
                <a:ea typeface="Open Sans" panose="020B0606030504020204" pitchFamily="34" charset="0"/>
                <a:cs typeface="Open Sans" panose="020B0606030504020204" pitchFamily="34" charset="0"/>
              </a:rPr>
              <a:t>Les hard </a:t>
            </a:r>
            <a:r>
              <a:rPr lang="fr-FR" sz="2000" dirty="0" err="1">
                <a:latin typeface="Open Sans" panose="020B0606030504020204" pitchFamily="34" charset="0"/>
                <a:ea typeface="Open Sans" panose="020B0606030504020204" pitchFamily="34" charset="0"/>
                <a:cs typeface="Open Sans" panose="020B0606030504020204" pitchFamily="34" charset="0"/>
              </a:rPr>
              <a:t>skills</a:t>
            </a:r>
            <a:r>
              <a:rPr lang="fr-FR" sz="2000" dirty="0">
                <a:latin typeface="Open Sans" panose="020B0606030504020204" pitchFamily="34" charset="0"/>
                <a:ea typeface="Open Sans" panose="020B0606030504020204" pitchFamily="34" charset="0"/>
                <a:cs typeface="Open Sans" panose="020B0606030504020204" pitchFamily="34" charset="0"/>
              </a:rPr>
              <a:t> sont bien moins efficaces sans les soft </a:t>
            </a:r>
            <a:r>
              <a:rPr lang="fr-FR" sz="2000" dirty="0" err="1">
                <a:latin typeface="Open Sans" panose="020B0606030504020204" pitchFamily="34" charset="0"/>
                <a:ea typeface="Open Sans" panose="020B0606030504020204" pitchFamily="34" charset="0"/>
                <a:cs typeface="Open Sans" panose="020B0606030504020204" pitchFamily="34" charset="0"/>
              </a:rPr>
              <a:t>skills</a:t>
            </a:r>
            <a:r>
              <a:rPr lang="fr-FR" sz="2000" dirty="0">
                <a:latin typeface="Open Sans" panose="020B0606030504020204" pitchFamily="34" charset="0"/>
                <a:ea typeface="Open Sans" panose="020B0606030504020204" pitchFamily="34" charset="0"/>
                <a:cs typeface="Open Sans" panose="020B0606030504020204" pitchFamily="34" charset="0"/>
              </a:rPr>
              <a:t> ! </a:t>
            </a:r>
          </a:p>
          <a:p>
            <a:pPr marL="0" indent="0">
              <a:buNone/>
            </a:pPr>
            <a:endParaRPr lang="fr-FR" sz="16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12</a:t>
            </a:fld>
            <a:endParaRPr lang="fr-FR"/>
          </a:p>
        </p:txBody>
      </p:sp>
    </p:spTree>
    <p:extLst>
      <p:ext uri="{BB962C8B-B14F-4D97-AF65-F5344CB8AC3E}">
        <p14:creationId xmlns:p14="http://schemas.microsoft.com/office/powerpoint/2010/main" val="261527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Sa posture</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être « à l’aise » dans sa relation à l’autre, trouver sa place, tisser des relations</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Aider à reformuler le besoin</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être à l’écoute, ne pas imposer </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être agile, s’adapter aux changements, évolutions, faire de la veille </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Effectuer les missions sans avoir le syndrome de l’imposteur</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Montrer qu’il est utile au projet, proposer rapidement des solutions et saisir de nouvelles opportunités </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Faire de feedback en permanence </a:t>
            </a:r>
          </a:p>
          <a:p>
            <a:r>
              <a:rPr lang="fr-FR" sz="2000" dirty="0" err="1">
                <a:solidFill>
                  <a:srgbClr val="333333"/>
                </a:solidFill>
                <a:latin typeface="Open Sans" panose="020B0606030504020204" pitchFamily="34" charset="0"/>
                <a:ea typeface="Open Sans" panose="020B0606030504020204" pitchFamily="34" charset="0"/>
                <a:cs typeface="Open Sans" panose="020B0606030504020204" pitchFamily="34" charset="0"/>
              </a:rPr>
              <a:t>Co-construire</a:t>
            </a: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 : tout se construit en commun avec les clients. </a:t>
            </a:r>
            <a:endParaRPr lang="fr-FR" sz="16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13</a:t>
            </a:fld>
            <a:endParaRPr lang="fr-FR"/>
          </a:p>
        </p:txBody>
      </p:sp>
    </p:spTree>
    <p:extLst>
      <p:ext uri="{BB962C8B-B14F-4D97-AF65-F5344CB8AC3E}">
        <p14:creationId xmlns:p14="http://schemas.microsoft.com/office/powerpoint/2010/main" val="248448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Sa posture</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14</a:t>
            </a:fld>
            <a:endParaRPr lang="fr-FR"/>
          </a:p>
        </p:txBody>
      </p:sp>
      <p:pic>
        <p:nvPicPr>
          <p:cNvPr id="9" name="Espace réservé du contenu 8" descr="Une image contenant texte&#10;&#10;Description générée automatiquement">
            <a:extLst>
              <a:ext uri="{FF2B5EF4-FFF2-40B4-BE49-F238E27FC236}">
                <a16:creationId xmlns:a16="http://schemas.microsoft.com/office/drawing/2014/main" id="{1C7EE3B5-978D-E59C-DE02-6A9E46307D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210" b="34331"/>
          <a:stretch/>
        </p:blipFill>
        <p:spPr>
          <a:xfrm>
            <a:off x="3074450" y="1243583"/>
            <a:ext cx="4825966" cy="4643555"/>
          </a:xfrm>
        </p:spPr>
      </p:pic>
    </p:spTree>
    <p:extLst>
      <p:ext uri="{BB962C8B-B14F-4D97-AF65-F5344CB8AC3E}">
        <p14:creationId xmlns:p14="http://schemas.microsoft.com/office/powerpoint/2010/main" val="3927511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noAutofit/>
          </a:bodyPr>
          <a:lstStyle/>
          <a:p>
            <a:r>
              <a:rPr lang="fr-FR" sz="3200" dirty="0"/>
              <a:t>La méthode de réponse STAR pour résoudre des problèmes</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b="1" dirty="0">
                <a:solidFill>
                  <a:srgbClr val="333333"/>
                </a:solidFill>
                <a:latin typeface="Open Sans" panose="020B0606030504020204" pitchFamily="34" charset="0"/>
                <a:ea typeface="Open Sans" panose="020B0606030504020204" pitchFamily="34" charset="0"/>
                <a:cs typeface="Open Sans" panose="020B0606030504020204" pitchFamily="34" charset="0"/>
              </a:rPr>
              <a:t>S</a:t>
            </a: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ITUATION</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Expliquer les circonstances, quel défi devez-vous relever ? </a:t>
            </a:r>
          </a:p>
          <a:p>
            <a:r>
              <a:rPr lang="fr-FR" b="1" dirty="0">
                <a:solidFill>
                  <a:srgbClr val="333333"/>
                </a:solidFill>
                <a:latin typeface="Open Sans" panose="020B0606030504020204" pitchFamily="34" charset="0"/>
                <a:ea typeface="Open Sans" panose="020B0606030504020204" pitchFamily="34" charset="0"/>
                <a:cs typeface="Open Sans" panose="020B0606030504020204" pitchFamily="34" charset="0"/>
              </a:rPr>
              <a:t>T</a:t>
            </a: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ACHE</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Quel objectif souhaitez-vous atteindre ?</a:t>
            </a:r>
          </a:p>
          <a:p>
            <a:r>
              <a:rPr lang="fr-FR" b="1" dirty="0">
                <a:solidFill>
                  <a:srgbClr val="333333"/>
                </a:solidFill>
                <a:latin typeface="Open Sans" panose="020B0606030504020204" pitchFamily="34" charset="0"/>
                <a:ea typeface="Open Sans" panose="020B0606030504020204" pitchFamily="34" charset="0"/>
                <a:cs typeface="Open Sans" panose="020B0606030504020204" pitchFamily="34" charset="0"/>
              </a:rPr>
              <a:t>A</a:t>
            </a: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CTION</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Que faire pour relever le défi ?</a:t>
            </a:r>
          </a:p>
          <a:p>
            <a:r>
              <a:rPr lang="fr-FR" b="1" dirty="0">
                <a:solidFill>
                  <a:srgbClr val="333333"/>
                </a:solidFill>
                <a:latin typeface="Open Sans" panose="020B0606030504020204" pitchFamily="34" charset="0"/>
                <a:ea typeface="Open Sans" panose="020B0606030504020204" pitchFamily="34" charset="0"/>
                <a:cs typeface="Open Sans" panose="020B0606030504020204" pitchFamily="34" charset="0"/>
              </a:rPr>
              <a:t>R</a:t>
            </a:r>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ÉSULTAT</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Quel résultat ? Les conséquences ? Ce que l’on a appris </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Se remémorer un exemple de situation stressante vécu dans un milieu professionnel</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333333"/>
                </a:solidFill>
                <a:latin typeface="Open Sans" panose="020B0606030504020204" pitchFamily="34" charset="0"/>
                <a:ea typeface="Open Sans" panose="020B0606030504020204" pitchFamily="34" charset="0"/>
                <a:cs typeface="Open Sans" panose="020B0606030504020204" pitchFamily="34" charset="0"/>
              </a:rPr>
              <a:t>Comment avez-vous géré la situation ? </a:t>
            </a:r>
            <a:b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fr-FR" sz="1600" dirty="0">
                <a:solidFill>
                  <a:srgbClr val="333333"/>
                </a:solidFill>
                <a:latin typeface="Open Sans" panose="020B0606030504020204" pitchFamily="34" charset="0"/>
                <a:ea typeface="Open Sans" panose="020B0606030504020204" pitchFamily="34" charset="0"/>
                <a:cs typeface="Open Sans" panose="020B0606030504020204" pitchFamily="34" charset="0"/>
              </a:rPr>
              <a:t>Comment auriez-vous pu mieux gérer la situation</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15</a:t>
            </a:fld>
            <a:endParaRPr lang="fr-FR"/>
          </a:p>
        </p:txBody>
      </p:sp>
    </p:spTree>
    <p:extLst>
      <p:ext uri="{BB962C8B-B14F-4D97-AF65-F5344CB8AC3E}">
        <p14:creationId xmlns:p14="http://schemas.microsoft.com/office/powerpoint/2010/main" val="2877638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 syndrome de l’imposteur</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16</a:t>
            </a:fld>
            <a:endParaRPr lang="fr-FR"/>
          </a:p>
        </p:txBody>
      </p:sp>
      <p:pic>
        <p:nvPicPr>
          <p:cNvPr id="5" name="Image 4" descr="Une image contenant personne, Visage humain, Coude, habits&#10;&#10;Description générée automatiquement">
            <a:extLst>
              <a:ext uri="{FF2B5EF4-FFF2-40B4-BE49-F238E27FC236}">
                <a16:creationId xmlns:a16="http://schemas.microsoft.com/office/drawing/2014/main" id="{D177E0D2-6CCF-6BA3-FF7D-182DAB374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1400731"/>
            <a:ext cx="5740400" cy="4660900"/>
          </a:xfrm>
          <a:prstGeom prst="rect">
            <a:avLst/>
          </a:prstGeom>
        </p:spPr>
      </p:pic>
      <p:sp>
        <p:nvSpPr>
          <p:cNvPr id="2" name="ZoneTexte 1">
            <a:extLst>
              <a:ext uri="{FF2B5EF4-FFF2-40B4-BE49-F238E27FC236}">
                <a16:creationId xmlns:a16="http://schemas.microsoft.com/office/drawing/2014/main" id="{3AA963DD-E4B9-C947-7311-6AE6EB5B60D1}"/>
              </a:ext>
            </a:extLst>
          </p:cNvPr>
          <p:cNvSpPr txBox="1"/>
          <p:nvPr/>
        </p:nvSpPr>
        <p:spPr>
          <a:xfrm>
            <a:off x="506437" y="1744395"/>
            <a:ext cx="4579139" cy="3139321"/>
          </a:xfrm>
          <a:prstGeom prst="rect">
            <a:avLst/>
          </a:prstGeom>
          <a:noFill/>
        </p:spPr>
        <p:txBody>
          <a:bodyPr wrap="none" rtlCol="0">
            <a:spAutoFit/>
          </a:bodyPr>
          <a:lstStyle/>
          <a:p>
            <a:r>
              <a:rPr lang="fr-FR" b="1" i="1" u="none" strike="noStrike" dirty="0">
                <a:effectLst/>
                <a:latin typeface="work-sans"/>
              </a:rPr>
              <a:t>Une perception fausse de la réalité</a:t>
            </a:r>
          </a:p>
          <a:p>
            <a:pPr marL="285750" indent="-285750">
              <a:buFont typeface="Arial" panose="020B0604020202020204" pitchFamily="34" charset="0"/>
              <a:buChar char="•"/>
            </a:pPr>
            <a:r>
              <a:rPr lang="fr-FR" b="0" i="0" u="none" strike="noStrike" dirty="0">
                <a:solidFill>
                  <a:srgbClr val="000000"/>
                </a:solidFill>
                <a:effectLst/>
                <a:latin typeface="work-sans"/>
              </a:rPr>
              <a:t>L’incapacité à s’attribuer une réussite</a:t>
            </a:r>
            <a:r>
              <a:rPr lang="fr-FR" b="0" i="0" u="none" strike="noStrike" dirty="0">
                <a:effectLst/>
                <a:latin typeface="work-sans"/>
              </a:rPr>
              <a:t>.</a:t>
            </a:r>
          </a:p>
          <a:p>
            <a:pPr marL="285750" indent="-285750">
              <a:buFont typeface="Arial" panose="020B0604020202020204" pitchFamily="34" charset="0"/>
              <a:buChar char="•"/>
            </a:pPr>
            <a:r>
              <a:rPr lang="fr-FR" b="0" i="0" u="none" strike="noStrike" dirty="0">
                <a:solidFill>
                  <a:srgbClr val="000000"/>
                </a:solidFill>
                <a:effectLst/>
                <a:latin typeface="work-sans"/>
              </a:rPr>
              <a:t>L’impression d’être surestimé</a:t>
            </a:r>
            <a:endParaRPr lang="fr-FR" dirty="0">
              <a:solidFill>
                <a:srgbClr val="000000"/>
              </a:solidFill>
              <a:latin typeface="work-sans"/>
            </a:endParaRPr>
          </a:p>
          <a:p>
            <a:pPr marL="285750" indent="-285750">
              <a:buFont typeface="Arial" panose="020B0604020202020204" pitchFamily="34" charset="0"/>
              <a:buChar char="•"/>
            </a:pPr>
            <a:r>
              <a:rPr lang="fr-FR" b="0" i="0" u="none" strike="noStrike" dirty="0">
                <a:solidFill>
                  <a:srgbClr val="000000"/>
                </a:solidFill>
                <a:effectLst/>
                <a:latin typeface="work-sans"/>
              </a:rPr>
              <a:t>La peur d’être démasqué</a:t>
            </a:r>
          </a:p>
          <a:p>
            <a:pPr marL="285750" indent="-285750">
              <a:buFont typeface="Arial" panose="020B0604020202020204" pitchFamily="34" charset="0"/>
              <a:buChar char="•"/>
            </a:pPr>
            <a:endParaRPr lang="fr-FR" dirty="0">
              <a:solidFill>
                <a:srgbClr val="000000"/>
              </a:solidFill>
              <a:latin typeface="work-sans"/>
            </a:endParaRPr>
          </a:p>
          <a:p>
            <a:pPr marL="285750" indent="-285750">
              <a:buFont typeface="Arial" panose="020B0604020202020204" pitchFamily="34" charset="0"/>
              <a:buChar char="•"/>
            </a:pPr>
            <a:endParaRPr lang="fr-FR" dirty="0">
              <a:solidFill>
                <a:srgbClr val="000000"/>
              </a:solidFill>
              <a:latin typeface="work-sans"/>
            </a:endParaRPr>
          </a:p>
          <a:p>
            <a:pPr marL="285750" indent="-285750">
              <a:buFont typeface="Arial" panose="020B0604020202020204" pitchFamily="34" charset="0"/>
              <a:buChar char="•"/>
            </a:pPr>
            <a:r>
              <a:rPr lang="fr-FR" b="0" i="0" u="none" strike="noStrike" dirty="0">
                <a:effectLst/>
                <a:latin typeface="work-sans"/>
              </a:rPr>
              <a:t>70% de la population en 2011 d’après </a:t>
            </a:r>
            <a:br>
              <a:rPr lang="fr-FR" b="0" i="0" u="none" strike="noStrike" dirty="0">
                <a:effectLst/>
                <a:latin typeface="work-sans"/>
              </a:rPr>
            </a:br>
            <a:r>
              <a:rPr lang="fr-FR" b="0" i="0" u="none" strike="noStrike" dirty="0">
                <a:effectLst/>
                <a:latin typeface="work-sans"/>
              </a:rPr>
              <a:t>une étude du </a:t>
            </a:r>
            <a:r>
              <a:rPr lang="fr-FR" b="0" i="1" u="none" strike="noStrike" dirty="0">
                <a:solidFill>
                  <a:srgbClr val="000000"/>
                </a:solidFill>
                <a:effectLst/>
                <a:latin typeface="work-sans"/>
                <a:hlinkClick r:id="rId3"/>
              </a:rPr>
              <a:t>Journal of Behavioral Science</a:t>
            </a:r>
            <a:endParaRPr lang="fr-FR" b="0" i="1" u="none" strike="noStrike" dirty="0">
              <a:solidFill>
                <a:srgbClr val="000000"/>
              </a:solidFill>
              <a:effectLst/>
              <a:latin typeface="work-sans"/>
            </a:endParaRPr>
          </a:p>
          <a:p>
            <a:pPr marL="285750" indent="-285750">
              <a:buFont typeface="Arial" panose="020B0604020202020204" pitchFamily="34" charset="0"/>
              <a:buChar char="•"/>
            </a:pPr>
            <a:endParaRPr lang="fr-FR" i="1" dirty="0">
              <a:solidFill>
                <a:srgbClr val="000000"/>
              </a:solidFill>
              <a:latin typeface="work-sans"/>
            </a:endParaRPr>
          </a:p>
          <a:p>
            <a:pPr marL="285750" indent="-285750">
              <a:buFont typeface="Arial" panose="020B0604020202020204" pitchFamily="34" charset="0"/>
              <a:buChar char="•"/>
            </a:pPr>
            <a:r>
              <a:rPr lang="fr-FR" b="1" i="1" dirty="0">
                <a:solidFill>
                  <a:srgbClr val="000000"/>
                </a:solidFill>
                <a:latin typeface="work-sans"/>
              </a:rPr>
              <a:t>La clé pour le surmonter : prendre du recul </a:t>
            </a:r>
            <a:br>
              <a:rPr lang="fr-FR" b="1" i="1" dirty="0">
                <a:solidFill>
                  <a:srgbClr val="000000"/>
                </a:solidFill>
                <a:latin typeface="work-sans"/>
              </a:rPr>
            </a:br>
            <a:r>
              <a:rPr lang="fr-FR" b="1" i="1" dirty="0">
                <a:solidFill>
                  <a:srgbClr val="000000"/>
                </a:solidFill>
                <a:latin typeface="work-sans"/>
              </a:rPr>
              <a:t>sur son parcours</a:t>
            </a:r>
            <a:endParaRPr lang="fr-FR" b="1" dirty="0"/>
          </a:p>
        </p:txBody>
      </p:sp>
    </p:spTree>
    <p:extLst>
      <p:ext uri="{BB962C8B-B14F-4D97-AF65-F5344CB8AC3E}">
        <p14:creationId xmlns:p14="http://schemas.microsoft.com/office/powerpoint/2010/main" val="165542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734D-71D4-1AEE-AE86-017F016AC65D}"/>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A4E0629-92F5-5677-BE47-6365FC83ACC9}"/>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41A406CF-8953-0198-EE30-713AB63C294E}"/>
              </a:ext>
            </a:extLst>
          </p:cNvPr>
          <p:cNvSpPr>
            <a:spLocks noGrp="1"/>
          </p:cNvSpPr>
          <p:nvPr>
            <p:ph type="sldNum" sz="quarter" idx="12"/>
          </p:nvPr>
        </p:nvSpPr>
        <p:spPr/>
        <p:txBody>
          <a:bodyPr/>
          <a:lstStyle/>
          <a:p>
            <a:fld id="{E97D2105-CB8C-4221-B9EA-618007779479}" type="slidenum">
              <a:rPr lang="fr-FR" smtClean="0"/>
              <a:pPr/>
              <a:t>17</a:t>
            </a:fld>
            <a:endParaRPr lang="fr-FR"/>
          </a:p>
        </p:txBody>
      </p:sp>
      <p:pic>
        <p:nvPicPr>
          <p:cNvPr id="5" name="Image 4" descr="Une image contenant horloge, écriture manuscrite, mur, intérieur&#10;&#10;Le contenu généré par l’IA peut être incorrect.">
            <a:extLst>
              <a:ext uri="{FF2B5EF4-FFF2-40B4-BE49-F238E27FC236}">
                <a16:creationId xmlns:a16="http://schemas.microsoft.com/office/drawing/2014/main" id="{934D96AE-7FED-5FCE-33B3-0D23B04A4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10" y="1715348"/>
            <a:ext cx="6032500" cy="3556000"/>
          </a:xfrm>
          <a:prstGeom prst="rect">
            <a:avLst/>
          </a:prstGeom>
        </p:spPr>
      </p:pic>
      <p:sp>
        <p:nvSpPr>
          <p:cNvPr id="6" name="ZoneTexte 5">
            <a:extLst>
              <a:ext uri="{FF2B5EF4-FFF2-40B4-BE49-F238E27FC236}">
                <a16:creationId xmlns:a16="http://schemas.microsoft.com/office/drawing/2014/main" id="{218949FF-734F-4A48-75B8-1F1291DC6231}"/>
              </a:ext>
            </a:extLst>
          </p:cNvPr>
          <p:cNvSpPr txBox="1"/>
          <p:nvPr/>
        </p:nvSpPr>
        <p:spPr>
          <a:xfrm>
            <a:off x="6334124" y="1423658"/>
            <a:ext cx="5814139" cy="1169551"/>
          </a:xfrm>
          <a:prstGeom prst="rect">
            <a:avLst/>
          </a:prstGeom>
          <a:noFill/>
        </p:spPr>
        <p:txBody>
          <a:bodyPr wrap="square" rtlCol="0">
            <a:spAutoFit/>
          </a:bodyPr>
          <a:lstStyle/>
          <a:p>
            <a:pPr algn="ctr"/>
            <a:r>
              <a:rPr lang="fr-FR" sz="3500" b="1" dirty="0"/>
              <a:t>Êtes vous </a:t>
            </a:r>
          </a:p>
          <a:p>
            <a:pPr algn="ctr"/>
            <a:r>
              <a:rPr lang="fr-FR" sz="3500" b="1" dirty="0"/>
              <a:t>un imposteur ?</a:t>
            </a:r>
          </a:p>
        </p:txBody>
      </p:sp>
      <p:sp>
        <p:nvSpPr>
          <p:cNvPr id="8" name="ZoneTexte 7">
            <a:extLst>
              <a:ext uri="{FF2B5EF4-FFF2-40B4-BE49-F238E27FC236}">
                <a16:creationId xmlns:a16="http://schemas.microsoft.com/office/drawing/2014/main" id="{638B11AB-D963-31B4-E13A-BEAEEAADB06A}"/>
              </a:ext>
            </a:extLst>
          </p:cNvPr>
          <p:cNvSpPr txBox="1"/>
          <p:nvPr/>
        </p:nvSpPr>
        <p:spPr>
          <a:xfrm>
            <a:off x="7973058" y="3024202"/>
            <a:ext cx="2536272" cy="646331"/>
          </a:xfrm>
          <a:prstGeom prst="rect">
            <a:avLst/>
          </a:prstGeom>
          <a:noFill/>
        </p:spPr>
        <p:txBody>
          <a:bodyPr wrap="none" rtlCol="0">
            <a:spAutoFit/>
          </a:bodyPr>
          <a:lstStyle/>
          <a:p>
            <a:pPr algn="ctr"/>
            <a:r>
              <a:rPr lang="fr-FR" b="1" dirty="0"/>
              <a:t>Faites le test Clance </a:t>
            </a:r>
          </a:p>
          <a:p>
            <a:pPr algn="ctr"/>
            <a:r>
              <a:rPr lang="fr-FR" b="1" dirty="0"/>
              <a:t>pour le savoir </a:t>
            </a:r>
            <a:endParaRPr lang="fr-FR" dirty="0"/>
          </a:p>
        </p:txBody>
      </p:sp>
    </p:spTree>
    <p:extLst>
      <p:ext uri="{BB962C8B-B14F-4D97-AF65-F5344CB8AC3E}">
        <p14:creationId xmlns:p14="http://schemas.microsoft.com/office/powerpoint/2010/main" val="348840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6C96D-519F-F1A5-150D-75D15039E09C}"/>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804361FE-23A0-41A6-D136-A154550E6E9C}"/>
              </a:ext>
            </a:extLst>
          </p:cNvPr>
          <p:cNvSpPr>
            <a:spLocks noGrp="1"/>
          </p:cNvSpPr>
          <p:nvPr>
            <p:ph type="title"/>
          </p:nvPr>
        </p:nvSpPr>
        <p:spPr/>
        <p:txBody>
          <a:bodyPr>
            <a:normAutofit fontScale="90000"/>
          </a:bodyPr>
          <a:lstStyle/>
          <a:p>
            <a:r>
              <a:rPr lang="fr-FR" dirty="0"/>
              <a:t> </a:t>
            </a:r>
            <a:br>
              <a:rPr lang="fr-FR" dirty="0"/>
            </a:br>
            <a:r>
              <a:rPr lang="fr-FR" sz="4900" dirty="0"/>
              <a:t>Les Hard </a:t>
            </a:r>
            <a:r>
              <a:rPr lang="fr-FR" sz="4900" dirty="0" err="1"/>
              <a:t>Skills</a:t>
            </a:r>
            <a:br>
              <a:rPr lang="fr-FR" sz="4900" dirty="0"/>
            </a:br>
            <a:r>
              <a:rPr lang="fr-FR" sz="4900" b="1" dirty="0">
                <a:latin typeface="+mn-lt"/>
              </a:rPr>
              <a:t>du consultant Data </a:t>
            </a:r>
            <a:r>
              <a:rPr lang="fr-FR" sz="4900" b="1" dirty="0" err="1">
                <a:latin typeface="+mn-lt"/>
              </a:rPr>
              <a:t>Engineer</a:t>
            </a:r>
            <a:r>
              <a:rPr lang="fr-FR" sz="4900" b="1" dirty="0">
                <a:latin typeface="+mn-lt"/>
              </a:rPr>
              <a:t>? </a:t>
            </a:r>
            <a:endParaRPr lang="fr-FR" b="1" dirty="0">
              <a:latin typeface="+mn-lt"/>
            </a:endParaRPr>
          </a:p>
        </p:txBody>
      </p:sp>
      <p:sp>
        <p:nvSpPr>
          <p:cNvPr id="5" name="Espace réservé du pied de page 4">
            <a:extLst>
              <a:ext uri="{FF2B5EF4-FFF2-40B4-BE49-F238E27FC236}">
                <a16:creationId xmlns:a16="http://schemas.microsoft.com/office/drawing/2014/main" id="{3D8EAFCA-C56A-1AD3-8F97-35E8A594C6B9}"/>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3127783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A31DA-75A5-32BC-C3D4-68C9DA91B109}"/>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5BC9363-3E81-2E70-6444-D093164A0306}"/>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2CDBDA5-8E71-58DC-0B9C-3F6DB20270E8}"/>
              </a:ext>
            </a:extLst>
          </p:cNvPr>
          <p:cNvSpPr>
            <a:spLocks noGrp="1"/>
          </p:cNvSpPr>
          <p:nvPr>
            <p:ph type="sldNum" sz="quarter" idx="12"/>
          </p:nvPr>
        </p:nvSpPr>
        <p:spPr/>
        <p:txBody>
          <a:bodyPr/>
          <a:lstStyle/>
          <a:p>
            <a:fld id="{E97D2105-CB8C-4221-B9EA-618007779479}" type="slidenum">
              <a:rPr lang="fr-FR" smtClean="0"/>
              <a:pPr/>
              <a:t>19</a:t>
            </a:fld>
            <a:endParaRPr lang="fr-FR"/>
          </a:p>
        </p:txBody>
      </p:sp>
      <p:sp>
        <p:nvSpPr>
          <p:cNvPr id="4" name="Titre 3">
            <a:extLst>
              <a:ext uri="{FF2B5EF4-FFF2-40B4-BE49-F238E27FC236}">
                <a16:creationId xmlns:a16="http://schemas.microsoft.com/office/drawing/2014/main" id="{97DBA769-1A5E-66A5-B684-3BC5DCEAEF7A}"/>
              </a:ext>
            </a:extLst>
          </p:cNvPr>
          <p:cNvSpPr>
            <a:spLocks noGrp="1"/>
          </p:cNvSpPr>
          <p:nvPr>
            <p:ph type="title"/>
          </p:nvPr>
        </p:nvSpPr>
        <p:spPr>
          <a:xfrm>
            <a:off x="110146" y="507323"/>
            <a:ext cx="11532447" cy="964693"/>
          </a:xfrm>
        </p:spPr>
        <p:txBody>
          <a:bodyPr/>
          <a:lstStyle/>
          <a:p>
            <a:r>
              <a:rPr lang="fr-FR" dirty="0"/>
              <a:t>Compétences techniques</a:t>
            </a:r>
          </a:p>
        </p:txBody>
      </p:sp>
      <p:pic>
        <p:nvPicPr>
          <p:cNvPr id="7" name="Image 6">
            <a:extLst>
              <a:ext uri="{FF2B5EF4-FFF2-40B4-BE49-F238E27FC236}">
                <a16:creationId xmlns:a16="http://schemas.microsoft.com/office/drawing/2014/main" id="{34AC6E1A-EF9A-C90B-346D-7C9C9B4FC1CA}"/>
              </a:ext>
            </a:extLst>
          </p:cNvPr>
          <p:cNvPicPr>
            <a:picLocks noChangeAspect="1"/>
          </p:cNvPicPr>
          <p:nvPr/>
        </p:nvPicPr>
        <p:blipFill>
          <a:blip r:embed="rId2"/>
          <a:stretch>
            <a:fillRect/>
          </a:stretch>
        </p:blipFill>
        <p:spPr>
          <a:xfrm>
            <a:off x="1680429" y="2290715"/>
            <a:ext cx="9026117" cy="2276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209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Objectifs</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pPr algn="just"/>
            <a:r>
              <a:rPr lang="fr-FR" sz="2000" dirty="0"/>
              <a:t>Comprendre la notion de consulting</a:t>
            </a:r>
          </a:p>
          <a:p>
            <a:pPr algn="just"/>
            <a:r>
              <a:rPr lang="fr-FR" sz="2000" dirty="0"/>
              <a:t>Ce que les </a:t>
            </a:r>
            <a:r>
              <a:rPr lang="fr-FR" sz="2000" dirty="0" err="1"/>
              <a:t>skills</a:t>
            </a:r>
            <a:r>
              <a:rPr lang="fr-FR" sz="2000" dirty="0"/>
              <a:t> peuvent apporter à mon client </a:t>
            </a:r>
          </a:p>
          <a:p>
            <a:pPr algn="just"/>
            <a:r>
              <a:rPr lang="fr-FR" sz="2000" dirty="0"/>
              <a:t>Savoir se présenter en tant que consultant</a:t>
            </a:r>
          </a:p>
          <a:p>
            <a:pPr algn="just"/>
            <a:r>
              <a:rPr lang="fr-FR" sz="2000" dirty="0"/>
              <a:t>Connaitre les différents types de missions possibles</a:t>
            </a:r>
          </a:p>
          <a:p>
            <a:pPr algn="just"/>
            <a:r>
              <a:rPr lang="fr-FR" sz="2000" dirty="0"/>
              <a:t>Appréhender le rôle et la posture du consultant</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a:t>
            </a:fld>
            <a:endParaRPr lang="fr-FR"/>
          </a:p>
        </p:txBody>
      </p:sp>
    </p:spTree>
    <p:extLst>
      <p:ext uri="{BB962C8B-B14F-4D97-AF65-F5344CB8AC3E}">
        <p14:creationId xmlns:p14="http://schemas.microsoft.com/office/powerpoint/2010/main" val="839112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CEE01-28F4-87F7-396E-3315942F24E8}"/>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74CEA79-A95F-6969-8B99-34915B7F7108}"/>
              </a:ext>
            </a:extLst>
          </p:cNvPr>
          <p:cNvSpPr>
            <a:spLocks noGrp="1"/>
          </p:cNvSpPr>
          <p:nvPr>
            <p:ph type="title"/>
          </p:nvPr>
        </p:nvSpPr>
        <p:spPr/>
        <p:txBody>
          <a:bodyPr>
            <a:normAutofit fontScale="90000"/>
          </a:bodyPr>
          <a:lstStyle/>
          <a:p>
            <a:r>
              <a:rPr lang="fr-FR" dirty="0"/>
              <a:t> </a:t>
            </a:r>
            <a:br>
              <a:rPr lang="fr-FR" dirty="0"/>
            </a:br>
            <a:r>
              <a:rPr lang="fr-FR" sz="4900" dirty="0"/>
              <a:t>Les Softs </a:t>
            </a:r>
            <a:r>
              <a:rPr lang="fr-FR" sz="4900" dirty="0" err="1"/>
              <a:t>Skills</a:t>
            </a:r>
            <a:br>
              <a:rPr lang="fr-FR" sz="4900" dirty="0"/>
            </a:br>
            <a:r>
              <a:rPr lang="fr-FR" sz="4900" b="1" dirty="0">
                <a:latin typeface="+mn-lt"/>
              </a:rPr>
              <a:t>du consultant ? </a:t>
            </a:r>
            <a:endParaRPr lang="fr-FR" b="1" dirty="0">
              <a:latin typeface="+mn-lt"/>
            </a:endParaRPr>
          </a:p>
        </p:txBody>
      </p:sp>
      <p:sp>
        <p:nvSpPr>
          <p:cNvPr id="5" name="Espace réservé du pied de page 4">
            <a:extLst>
              <a:ext uri="{FF2B5EF4-FFF2-40B4-BE49-F238E27FC236}">
                <a16:creationId xmlns:a16="http://schemas.microsoft.com/office/drawing/2014/main" id="{54B85A8A-81A5-7C1B-4C33-4B1F7B953486}"/>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247184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21</a:t>
            </a:fld>
            <a:endParaRPr lang="fr-FR"/>
          </a:p>
        </p:txBody>
      </p:sp>
      <p:pic>
        <p:nvPicPr>
          <p:cNvPr id="11" name="Image 10" descr="Une image contenant texte, cercle, graphisme, Graphique&#10;&#10;Description générée automatiquement">
            <a:extLst>
              <a:ext uri="{FF2B5EF4-FFF2-40B4-BE49-F238E27FC236}">
                <a16:creationId xmlns:a16="http://schemas.microsoft.com/office/drawing/2014/main" id="{A1D01576-86DE-904B-493E-B5D0E9F31393}"/>
              </a:ext>
            </a:extLst>
          </p:cNvPr>
          <p:cNvPicPr>
            <a:picLocks noChangeAspect="1"/>
          </p:cNvPicPr>
          <p:nvPr/>
        </p:nvPicPr>
        <p:blipFill rotWithShape="1">
          <a:blip r:embed="rId2">
            <a:extLst>
              <a:ext uri="{28A0092B-C50C-407E-A947-70E740481C1C}">
                <a14:useLocalDpi xmlns:a14="http://schemas.microsoft.com/office/drawing/2010/main" val="0"/>
              </a:ext>
            </a:extLst>
          </a:blip>
          <a:srcRect b="1254"/>
          <a:stretch/>
        </p:blipFill>
        <p:spPr>
          <a:xfrm>
            <a:off x="2973832" y="604210"/>
            <a:ext cx="5636768" cy="5649580"/>
          </a:xfrm>
          <a:prstGeom prst="rect">
            <a:avLst/>
          </a:prstGeom>
        </p:spPr>
      </p:pic>
    </p:spTree>
    <p:extLst>
      <p:ext uri="{BB962C8B-B14F-4D97-AF65-F5344CB8AC3E}">
        <p14:creationId xmlns:p14="http://schemas.microsoft.com/office/powerpoint/2010/main" val="36843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22</a:t>
            </a:fld>
            <a:endParaRPr lang="fr-FR"/>
          </a:p>
        </p:txBody>
      </p:sp>
      <p:pic>
        <p:nvPicPr>
          <p:cNvPr id="4" name="Image 3" descr="Une image contenant texte, capture d’écran, Police, nombre&#10;&#10;Description générée automatiquement">
            <a:extLst>
              <a:ext uri="{FF2B5EF4-FFF2-40B4-BE49-F238E27FC236}">
                <a16:creationId xmlns:a16="http://schemas.microsoft.com/office/drawing/2014/main" id="{77AC54FF-7768-8B20-34E0-B5EAB743F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83" y="758343"/>
            <a:ext cx="9526159" cy="5341313"/>
          </a:xfrm>
          <a:prstGeom prst="rect">
            <a:avLst/>
          </a:prstGeom>
        </p:spPr>
      </p:pic>
    </p:spTree>
    <p:extLst>
      <p:ext uri="{BB962C8B-B14F-4D97-AF65-F5344CB8AC3E}">
        <p14:creationId xmlns:p14="http://schemas.microsoft.com/office/powerpoint/2010/main" val="1479188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différents types de soft-</a:t>
            </a:r>
            <a:r>
              <a:rPr lang="fr-FR" dirty="0" err="1"/>
              <a:t>skills</a:t>
            </a:r>
            <a:endParaRPr lang="fr-FR" dirty="0"/>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pPr algn="just"/>
            <a:r>
              <a:rPr lang="fr-FR" sz="1800" dirty="0">
                <a:solidFill>
                  <a:srgbClr val="333333"/>
                </a:solidFill>
                <a:latin typeface="Open Sans" panose="020B0606030504020204" pitchFamily="34" charset="0"/>
              </a:rPr>
              <a:t>HARDSKILLS = COMPÉTENCES TECHNIQUES</a:t>
            </a:r>
          </a:p>
          <a:p>
            <a:pPr algn="just"/>
            <a:r>
              <a:rPr lang="fr-FR" sz="1800" dirty="0">
                <a:solidFill>
                  <a:srgbClr val="333333"/>
                </a:solidFill>
                <a:latin typeface="Open Sans" panose="020B0606030504020204" pitchFamily="34" charset="0"/>
              </a:rPr>
              <a:t>SOFTSKILLS = COMPÉTENCES TRANSVERSALES (CF. SLIDE 4)</a:t>
            </a:r>
          </a:p>
          <a:p>
            <a:pPr algn="just"/>
            <a:r>
              <a:rPr lang="fr-FR" sz="1800" dirty="0">
                <a:solidFill>
                  <a:srgbClr val="333333"/>
                </a:solidFill>
                <a:latin typeface="Open Sans" panose="020B0606030504020204" pitchFamily="34" charset="0"/>
              </a:rPr>
              <a:t>MADSKILLS = COMPÉTENCES ATYPIQUES</a:t>
            </a:r>
          </a:p>
          <a:p>
            <a:pPr algn="just"/>
            <a:r>
              <a:rPr lang="fr-FR" sz="1800" dirty="0">
                <a:solidFill>
                  <a:srgbClr val="333333"/>
                </a:solidFill>
                <a:latin typeface="Open Sans" panose="020B0606030504020204" pitchFamily="34" charset="0"/>
              </a:rPr>
              <a:t>GREENSKILLS = COMPÉTENCES VERTES : savoir faire un bilan carbone, régler les aspects énergétiques… (CF SLIDE 6)</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23</a:t>
            </a:fld>
            <a:endParaRPr lang="fr-FR"/>
          </a:p>
        </p:txBody>
      </p:sp>
    </p:spTree>
    <p:extLst>
      <p:ext uri="{BB962C8B-B14F-4D97-AF65-F5344CB8AC3E}">
        <p14:creationId xmlns:p14="http://schemas.microsoft.com/office/powerpoint/2010/main" val="121622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6283EEA-A1C4-EADF-7920-D8561064FAFB}"/>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4F13C90-A2BD-DA86-D8E3-0C41ADC4151E}"/>
              </a:ext>
            </a:extLst>
          </p:cNvPr>
          <p:cNvSpPr>
            <a:spLocks noGrp="1"/>
          </p:cNvSpPr>
          <p:nvPr>
            <p:ph type="sldNum" sz="quarter" idx="12"/>
          </p:nvPr>
        </p:nvSpPr>
        <p:spPr/>
        <p:txBody>
          <a:bodyPr/>
          <a:lstStyle/>
          <a:p>
            <a:fld id="{E97D2105-CB8C-4221-B9EA-618007779479}" type="slidenum">
              <a:rPr lang="fr-FR" smtClean="0"/>
              <a:pPr/>
              <a:t>24</a:t>
            </a:fld>
            <a:endParaRPr lang="fr-FR"/>
          </a:p>
        </p:txBody>
      </p:sp>
      <p:pic>
        <p:nvPicPr>
          <p:cNvPr id="7" name="Image 6" descr="Une image contenant dessin humoristique, conception&#10;&#10;Le contenu généré par l’IA peut être incorrect.">
            <a:extLst>
              <a:ext uri="{FF2B5EF4-FFF2-40B4-BE49-F238E27FC236}">
                <a16:creationId xmlns:a16="http://schemas.microsoft.com/office/drawing/2014/main" id="{EC0B04BB-E754-EBBF-0387-0D079A3DC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25" y="1296237"/>
            <a:ext cx="4516734" cy="4516734"/>
          </a:xfrm>
          <a:prstGeom prst="rect">
            <a:avLst/>
          </a:prstGeom>
        </p:spPr>
      </p:pic>
      <p:sp>
        <p:nvSpPr>
          <p:cNvPr id="8" name="ZoneTexte 7">
            <a:extLst>
              <a:ext uri="{FF2B5EF4-FFF2-40B4-BE49-F238E27FC236}">
                <a16:creationId xmlns:a16="http://schemas.microsoft.com/office/drawing/2014/main" id="{7BC95E60-2817-8BAE-7E68-2D4187C03C49}"/>
              </a:ext>
            </a:extLst>
          </p:cNvPr>
          <p:cNvSpPr txBox="1"/>
          <p:nvPr/>
        </p:nvSpPr>
        <p:spPr>
          <a:xfrm>
            <a:off x="5111886" y="2431702"/>
            <a:ext cx="6997428" cy="1708160"/>
          </a:xfrm>
          <a:prstGeom prst="rect">
            <a:avLst/>
          </a:prstGeom>
          <a:noFill/>
        </p:spPr>
        <p:txBody>
          <a:bodyPr wrap="none" rtlCol="0">
            <a:spAutoFit/>
          </a:bodyPr>
          <a:lstStyle/>
          <a:p>
            <a:pPr algn="ctr"/>
            <a:r>
              <a:rPr lang="fr-FR" sz="3500" b="1" dirty="0"/>
              <a:t>Quelles sont </a:t>
            </a:r>
          </a:p>
          <a:p>
            <a:pPr algn="ctr"/>
            <a:r>
              <a:rPr lang="fr-FR" sz="3500" b="1" dirty="0"/>
              <a:t>les soft-</a:t>
            </a:r>
            <a:r>
              <a:rPr lang="fr-FR" sz="3500" b="1" dirty="0" err="1"/>
              <a:t>skills</a:t>
            </a:r>
            <a:r>
              <a:rPr lang="fr-FR" sz="3500" b="1" dirty="0"/>
              <a:t> importantes</a:t>
            </a:r>
          </a:p>
          <a:p>
            <a:pPr algn="ctr"/>
            <a:r>
              <a:rPr lang="fr-FR" sz="3500" b="1" dirty="0"/>
              <a:t> pour un consultant dans l’IT ? </a:t>
            </a:r>
          </a:p>
        </p:txBody>
      </p:sp>
    </p:spTree>
    <p:extLst>
      <p:ext uri="{BB962C8B-B14F-4D97-AF65-F5344CB8AC3E}">
        <p14:creationId xmlns:p14="http://schemas.microsoft.com/office/powerpoint/2010/main" val="1946589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différents types de soft-</a:t>
            </a:r>
            <a:r>
              <a:rPr lang="fr-FR" dirty="0" err="1"/>
              <a:t>skills</a:t>
            </a:r>
            <a:endParaRPr lang="fr-FR" dirty="0"/>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pPr algn="just"/>
            <a:r>
              <a:rPr lang="fr-FR" sz="1800" dirty="0">
                <a:solidFill>
                  <a:srgbClr val="333333"/>
                </a:solidFill>
                <a:latin typeface="Open Sans" panose="020B0606030504020204" pitchFamily="34" charset="0"/>
              </a:rPr>
              <a:t>Ce que nous avons identifiés :</a:t>
            </a:r>
          </a:p>
          <a:p>
            <a:r>
              <a:rPr lang="fr-FR" sz="1200" dirty="0">
                <a:effectLst/>
                <a:latin typeface="Helvetica Neue" panose="02000503000000020004" pitchFamily="2" charset="0"/>
              </a:rPr>
              <a:t>Pensée critique </a:t>
            </a:r>
          </a:p>
          <a:p>
            <a:r>
              <a:rPr lang="fr-FR" sz="1200" dirty="0">
                <a:latin typeface="Helvetica Neue" panose="02000503000000020004" pitchFamily="2" charset="0"/>
              </a:rPr>
              <a:t>Adaptation</a:t>
            </a:r>
            <a:endParaRPr lang="fr-FR" sz="1200" dirty="0">
              <a:effectLst/>
              <a:latin typeface="Helvetica Neue" panose="02000503000000020004" pitchFamily="2" charset="0"/>
            </a:endParaRPr>
          </a:p>
          <a:p>
            <a:r>
              <a:rPr lang="fr-FR" sz="1200" dirty="0">
                <a:effectLst/>
                <a:latin typeface="Helvetica Neue" panose="02000503000000020004" pitchFamily="2" charset="0"/>
              </a:rPr>
              <a:t>Résolution de </a:t>
            </a:r>
            <a:r>
              <a:rPr lang="fr-FR" sz="1200" dirty="0" err="1">
                <a:effectLst/>
                <a:latin typeface="Helvetica Neue" panose="02000503000000020004" pitchFamily="2" charset="0"/>
              </a:rPr>
              <a:t>ploblème</a:t>
            </a:r>
            <a:endParaRPr lang="fr-FR" sz="1200" dirty="0">
              <a:effectLst/>
              <a:latin typeface="Helvetica Neue" panose="02000503000000020004" pitchFamily="2" charset="0"/>
            </a:endParaRPr>
          </a:p>
          <a:p>
            <a:r>
              <a:rPr lang="fr-FR" sz="1200" dirty="0">
                <a:effectLst/>
                <a:latin typeface="Helvetica Neue" panose="02000503000000020004" pitchFamily="2" charset="0"/>
              </a:rPr>
              <a:t>Analyse </a:t>
            </a:r>
          </a:p>
          <a:p>
            <a:r>
              <a:rPr lang="fr-FR" sz="1200" dirty="0">
                <a:effectLst/>
                <a:latin typeface="Helvetica Neue" panose="02000503000000020004" pitchFamily="2" charset="0"/>
              </a:rPr>
              <a:t>Prise d’</a:t>
            </a:r>
            <a:r>
              <a:rPr lang="fr-FR" sz="1200" dirty="0" err="1">
                <a:effectLst/>
                <a:latin typeface="Helvetica Neue" panose="02000503000000020004" pitchFamily="2" charset="0"/>
              </a:rPr>
              <a:t>initaitive</a:t>
            </a:r>
            <a:r>
              <a:rPr lang="fr-FR" sz="1200" dirty="0">
                <a:effectLst/>
                <a:latin typeface="Helvetica Neue" panose="02000503000000020004" pitchFamily="2" charset="0"/>
              </a:rPr>
              <a:t> </a:t>
            </a:r>
          </a:p>
          <a:p>
            <a:r>
              <a:rPr lang="fr-FR" sz="1200" dirty="0">
                <a:effectLst/>
                <a:latin typeface="Helvetica Neue" panose="02000503000000020004" pitchFamily="2" charset="0"/>
              </a:rPr>
              <a:t>Prise de décision</a:t>
            </a:r>
          </a:p>
          <a:p>
            <a:r>
              <a:rPr lang="fr-FR" sz="1200" dirty="0">
                <a:effectLst/>
                <a:latin typeface="Helvetica Neue" panose="02000503000000020004" pitchFamily="2" charset="0"/>
              </a:rPr>
              <a:t>Communication</a:t>
            </a:r>
          </a:p>
          <a:p>
            <a:r>
              <a:rPr lang="fr-FR" sz="1200" dirty="0">
                <a:effectLst/>
                <a:latin typeface="Helvetica Neue" panose="02000503000000020004" pitchFamily="2" charset="0"/>
              </a:rPr>
              <a:t>Adaptation</a:t>
            </a:r>
          </a:p>
          <a:p>
            <a:r>
              <a:rPr lang="fr-FR" sz="1200" dirty="0">
                <a:effectLst/>
                <a:latin typeface="Helvetica Neue" panose="02000503000000020004" pitchFamily="2" charset="0"/>
              </a:rPr>
              <a:t>Polyvalence </a:t>
            </a:r>
          </a:p>
          <a:p>
            <a:r>
              <a:rPr lang="fr-FR" sz="1200" dirty="0">
                <a:effectLst/>
                <a:latin typeface="Helvetica Neue" panose="02000503000000020004" pitchFamily="2" charset="0"/>
              </a:rPr>
              <a:t>Engagement </a:t>
            </a:r>
          </a:p>
          <a:p>
            <a:r>
              <a:rPr lang="fr-FR" sz="1200" dirty="0">
                <a:effectLst/>
                <a:latin typeface="Helvetica Neue" panose="02000503000000020004" pitchFamily="2" charset="0"/>
              </a:rPr>
              <a:t>Intelligence émotionnelle / Ecoute / Assertivité </a:t>
            </a:r>
          </a:p>
          <a:p>
            <a:r>
              <a:rPr lang="fr-FR" sz="1200" dirty="0">
                <a:effectLst/>
                <a:latin typeface="Helvetica Neue" panose="02000503000000020004" pitchFamily="2" charset="0"/>
              </a:rPr>
              <a:t>Travailler en équipe </a:t>
            </a:r>
          </a:p>
          <a:p>
            <a:r>
              <a:rPr lang="fr-FR" sz="1200" dirty="0">
                <a:effectLst/>
                <a:latin typeface="Helvetica Neue" panose="02000503000000020004" pitchFamily="2" charset="0"/>
              </a:rPr>
              <a:t>Ouverture d’esprit</a:t>
            </a:r>
          </a:p>
          <a:p>
            <a:r>
              <a:rPr lang="fr-FR" sz="1200" dirty="0" err="1">
                <a:effectLst/>
                <a:latin typeface="Helvetica Neue" panose="02000503000000020004" pitchFamily="2" charset="0"/>
              </a:rPr>
              <a:t>Multililinguiste</a:t>
            </a:r>
            <a:r>
              <a:rPr lang="fr-FR" sz="1200" dirty="0">
                <a:effectLst/>
                <a:latin typeface="Helvetica Neue" panose="02000503000000020004" pitchFamily="2" charset="0"/>
              </a:rPr>
              <a:t> </a:t>
            </a:r>
          </a:p>
          <a:p>
            <a:pPr algn="just"/>
            <a:endParaRPr lang="fr-FR" sz="1800" dirty="0">
              <a:solidFill>
                <a:srgbClr val="333333"/>
              </a:solidFill>
              <a:latin typeface="Open Sans" panose="020B0606030504020204" pitchFamily="34" charset="0"/>
            </a:endParaRP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25</a:t>
            </a:fld>
            <a:endParaRPr lang="fr-FR"/>
          </a:p>
        </p:txBody>
      </p:sp>
    </p:spTree>
    <p:extLst>
      <p:ext uri="{BB962C8B-B14F-4D97-AF65-F5344CB8AC3E}">
        <p14:creationId xmlns:p14="http://schemas.microsoft.com/office/powerpoint/2010/main" val="981938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green </a:t>
            </a:r>
            <a:r>
              <a:rPr lang="fr-FR" dirty="0" err="1"/>
              <a:t>skills</a:t>
            </a:r>
            <a:endParaRPr lang="fr-FR" dirty="0"/>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a:xfrm>
            <a:off x="325120" y="1574800"/>
            <a:ext cx="11532447" cy="4496885"/>
          </a:xfrm>
        </p:spPr>
        <p:txBody>
          <a:bodyPr>
            <a:normAutofit/>
          </a:bodyPr>
          <a:lstStyle/>
          <a:p>
            <a:pPr marL="0" indent="0" algn="just">
              <a:buNone/>
            </a:pPr>
            <a:endParaRPr lang="fr-FR" sz="2800" dirty="0">
              <a:solidFill>
                <a:srgbClr val="333333"/>
              </a:solidFill>
              <a:latin typeface="Open Sans" panose="020B0606030504020204" pitchFamily="34" charset="0"/>
            </a:endParaRPr>
          </a:p>
          <a:p>
            <a:pPr>
              <a:buFont typeface="+mj-lt"/>
              <a:buAutoNum type="arabicPeriod"/>
            </a:pPr>
            <a:r>
              <a:rPr lang="fr-FR" sz="1800" b="1" dirty="0"/>
              <a:t>Adopter une vision systémique</a:t>
            </a:r>
            <a:r>
              <a:rPr lang="fr-FR" sz="1800" dirty="0"/>
              <a:t> : « </a:t>
            </a:r>
            <a:r>
              <a:rPr lang="fr-FR" sz="1800" i="1" dirty="0"/>
              <a:t>L’idée est de réfléchir à la structure globale d’une entreprise et de comprendre les répercussions d’une décision sur l’ensemble des parties prenantes</a:t>
            </a:r>
            <a:r>
              <a:rPr lang="fr-FR" sz="1800" dirty="0"/>
              <a:t>. » </a:t>
            </a:r>
          </a:p>
          <a:p>
            <a:pPr>
              <a:buFont typeface="+mj-lt"/>
              <a:buAutoNum type="arabicPeriod"/>
            </a:pPr>
            <a:r>
              <a:rPr lang="fr-FR" sz="1800" b="1" dirty="0"/>
              <a:t>S’inscrire dans une approche prospective</a:t>
            </a:r>
            <a:r>
              <a:rPr lang="fr-FR" sz="1800" dirty="0"/>
              <a:t> : « </a:t>
            </a:r>
            <a:r>
              <a:rPr lang="fr-FR" sz="1800" i="1" dirty="0"/>
              <a:t>Il faut se placer dans une vision long terme en incitant les collaborateurs à réfléchir sur leurs prises de décision et impacts sur le futur de l’entreprise</a:t>
            </a:r>
            <a:r>
              <a:rPr lang="fr-FR" sz="1800" dirty="0"/>
              <a:t>. » </a:t>
            </a:r>
          </a:p>
          <a:p>
            <a:pPr>
              <a:buFont typeface="+mj-lt"/>
              <a:buAutoNum type="arabicPeriod"/>
            </a:pPr>
            <a:r>
              <a:rPr lang="fr-FR" sz="1800" b="1" dirty="0"/>
              <a:t>Travailler en mode collectif</a:t>
            </a:r>
            <a:r>
              <a:rPr lang="fr-FR" sz="1800" dirty="0"/>
              <a:t> : « </a:t>
            </a:r>
            <a:r>
              <a:rPr lang="fr-FR" sz="1800" i="1" dirty="0"/>
              <a:t>Il faut des personnes capables de collaborer à la fois en interne et en externe, grâce à une démarche collective et transversale</a:t>
            </a:r>
            <a:r>
              <a:rPr lang="fr-FR" sz="1800" dirty="0"/>
              <a:t>. » </a:t>
            </a:r>
          </a:p>
          <a:p>
            <a:pPr>
              <a:buFont typeface="+mj-lt"/>
              <a:buAutoNum type="arabicPeriod"/>
            </a:pPr>
            <a:r>
              <a:rPr lang="fr-FR" sz="1800" b="1" dirty="0"/>
              <a:t>Être éthique et responsable</a:t>
            </a:r>
            <a:r>
              <a:rPr lang="fr-FR" sz="1800" dirty="0"/>
              <a:t> : « </a:t>
            </a:r>
            <a:r>
              <a:rPr lang="fr-FR" sz="1800" i="1" dirty="0"/>
              <a:t>prendre en compte les aspects sociaux et environnementaux »</a:t>
            </a:r>
          </a:p>
          <a:p>
            <a:pPr>
              <a:buFont typeface="+mj-lt"/>
              <a:buAutoNum type="arabicPeriod"/>
            </a:pPr>
            <a:r>
              <a:rPr lang="fr-FR" sz="1800" b="1" dirty="0"/>
              <a:t>Devenir un moteur du changement</a:t>
            </a:r>
            <a:r>
              <a:rPr lang="fr-FR" sz="1800" dirty="0"/>
              <a:t> : « </a:t>
            </a:r>
            <a:r>
              <a:rPr lang="fr-FR" sz="1800" i="1" dirty="0"/>
              <a:t>Insuffler des réflexes auprès des salariés afin qu’ils puissent agir en faveur de la transformation des organisations</a:t>
            </a:r>
            <a:r>
              <a:rPr lang="fr-FR" sz="1800" dirty="0"/>
              <a:t>. »</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26</a:t>
            </a:fld>
            <a:endParaRPr lang="fr-FR"/>
          </a:p>
        </p:txBody>
      </p:sp>
      <p:sp>
        <p:nvSpPr>
          <p:cNvPr id="2" name="ZoneTexte 1">
            <a:extLst>
              <a:ext uri="{FF2B5EF4-FFF2-40B4-BE49-F238E27FC236}">
                <a16:creationId xmlns:a16="http://schemas.microsoft.com/office/drawing/2014/main" id="{7EE4C016-4E71-BC07-1AE7-EC1CF6AAD573}"/>
              </a:ext>
            </a:extLst>
          </p:cNvPr>
          <p:cNvSpPr txBox="1"/>
          <p:nvPr/>
        </p:nvSpPr>
        <p:spPr>
          <a:xfrm>
            <a:off x="467164" y="5862148"/>
            <a:ext cx="3086101" cy="369332"/>
          </a:xfrm>
          <a:prstGeom prst="rect">
            <a:avLst/>
          </a:prstGeom>
          <a:noFill/>
        </p:spPr>
        <p:txBody>
          <a:bodyPr wrap="none" rtlCol="0">
            <a:spAutoFit/>
          </a:bodyPr>
          <a:lstStyle/>
          <a:p>
            <a:r>
              <a:rPr lang="fr-FR" dirty="0"/>
              <a:t>Source : </a:t>
            </a:r>
            <a:r>
              <a:rPr lang="fr-FR" dirty="0" err="1"/>
              <a:t>welcome</a:t>
            </a:r>
            <a:r>
              <a:rPr lang="fr-FR" dirty="0"/>
              <a:t> to the jungle</a:t>
            </a:r>
          </a:p>
        </p:txBody>
      </p:sp>
    </p:spTree>
    <p:extLst>
      <p:ext uri="{BB962C8B-B14F-4D97-AF65-F5344CB8AC3E}">
        <p14:creationId xmlns:p14="http://schemas.microsoft.com/office/powerpoint/2010/main" val="411705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7734B-19DE-10AF-81C4-ED2D7D0CF38D}"/>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B79A0E62-927E-D9C2-E50F-F497C844AD1C}"/>
              </a:ext>
            </a:extLst>
          </p:cNvPr>
          <p:cNvSpPr>
            <a:spLocks noGrp="1"/>
          </p:cNvSpPr>
          <p:nvPr>
            <p:ph type="title"/>
          </p:nvPr>
        </p:nvSpPr>
        <p:spPr/>
        <p:txBody>
          <a:bodyPr>
            <a:normAutofit fontScale="90000"/>
          </a:bodyPr>
          <a:lstStyle/>
          <a:p>
            <a:r>
              <a:rPr lang="fr-FR" dirty="0"/>
              <a:t> </a:t>
            </a:r>
            <a:br>
              <a:rPr lang="fr-FR" dirty="0"/>
            </a:br>
            <a:r>
              <a:rPr lang="fr-FR" sz="4900" dirty="0"/>
              <a:t>Les attentes du client Data</a:t>
            </a:r>
            <a:r>
              <a:rPr lang="fr-FR" sz="4900" b="1" dirty="0">
                <a:latin typeface="+mn-lt"/>
              </a:rPr>
              <a:t>? </a:t>
            </a:r>
            <a:endParaRPr lang="fr-FR" b="1" dirty="0">
              <a:latin typeface="+mn-lt"/>
            </a:endParaRPr>
          </a:p>
        </p:txBody>
      </p:sp>
      <p:sp>
        <p:nvSpPr>
          <p:cNvPr id="5" name="Espace réservé du pied de page 4">
            <a:extLst>
              <a:ext uri="{FF2B5EF4-FFF2-40B4-BE49-F238E27FC236}">
                <a16:creationId xmlns:a16="http://schemas.microsoft.com/office/drawing/2014/main" id="{B4B7972B-FEB1-4D59-9A29-5FCF09F26F1F}"/>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399667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9201C-E67E-508D-4E21-A7F68C074F7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AE21EB1-BAF9-5E85-5C7B-47A2A56B2ECD}"/>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4E92C071-F163-5EB5-9B0B-FC51BE7A75E8}"/>
              </a:ext>
            </a:extLst>
          </p:cNvPr>
          <p:cNvSpPr>
            <a:spLocks noGrp="1"/>
          </p:cNvSpPr>
          <p:nvPr>
            <p:ph type="title"/>
          </p:nvPr>
        </p:nvSpPr>
        <p:spPr/>
        <p:txBody>
          <a:bodyPr/>
          <a:lstStyle/>
          <a:p>
            <a:r>
              <a:rPr lang="fr-FR" dirty="0"/>
              <a:t>Les attentes spécifiques des clients Data?</a:t>
            </a:r>
          </a:p>
        </p:txBody>
      </p:sp>
      <p:sp>
        <p:nvSpPr>
          <p:cNvPr id="6" name="Espace réservé du numéro de diapositive 5">
            <a:extLst>
              <a:ext uri="{FF2B5EF4-FFF2-40B4-BE49-F238E27FC236}">
                <a16:creationId xmlns:a16="http://schemas.microsoft.com/office/drawing/2014/main" id="{14478CA1-FBE0-C7B0-4F06-56E4833BFA36}"/>
              </a:ext>
            </a:extLst>
          </p:cNvPr>
          <p:cNvSpPr>
            <a:spLocks noGrp="1"/>
          </p:cNvSpPr>
          <p:nvPr>
            <p:ph type="sldNum" sz="quarter" idx="12"/>
          </p:nvPr>
        </p:nvSpPr>
        <p:spPr/>
        <p:txBody>
          <a:bodyPr/>
          <a:lstStyle/>
          <a:p>
            <a:fld id="{E97D2105-CB8C-4221-B9EA-618007779479}" type="slidenum">
              <a:rPr lang="fr-FR" smtClean="0"/>
              <a:pPr/>
              <a:t>28</a:t>
            </a:fld>
            <a:endParaRPr lang="fr-FR"/>
          </a:p>
        </p:txBody>
      </p:sp>
      <mc:AlternateContent xmlns:mc="http://schemas.openxmlformats.org/markup-compatibility/2006">
        <mc:Choice xmlns:am3d="http://schemas.microsoft.com/office/drawing/2017/model3d" Requires="am3d">
          <p:graphicFrame>
            <p:nvGraphicFramePr>
              <p:cNvPr id="9" name="Espace réservé du contenu 8" descr="Point d'interrogation">
                <a:hlinkClick r:id="rId2"/>
                <a:extLst>
                  <a:ext uri="{FF2B5EF4-FFF2-40B4-BE49-F238E27FC236}">
                    <a16:creationId xmlns:a16="http://schemas.microsoft.com/office/drawing/2014/main" id="{5635F925-4180-655D-EA43-F96C52D662D6}"/>
                  </a:ext>
                </a:extLst>
              </p:cNvPr>
              <p:cNvGraphicFramePr>
                <a:graphicFrameLocks noGrp="1" noChangeAspect="1"/>
              </p:cNvGraphicFramePr>
              <p:nvPr>
                <p:ph idx="1"/>
                <p:extLst>
                  <p:ext uri="{D42A27DB-BD31-4B8C-83A1-F6EECF244321}">
                    <p14:modId xmlns:p14="http://schemas.microsoft.com/office/powerpoint/2010/main" val="740665288"/>
                  </p:ext>
                </p:extLst>
              </p:nvPr>
            </p:nvGraphicFramePr>
            <p:xfrm>
              <a:off x="5111078" y="2043981"/>
              <a:ext cx="1960317" cy="3559023"/>
            </p:xfrm>
            <a:graphic>
              <a:graphicData uri="http://schemas.microsoft.com/office/drawing/2017/model3d">
                <am3d:model3d r:embed="rId3">
                  <am3d:spPr>
                    <a:xfrm>
                      <a:off x="0" y="0"/>
                      <a:ext cx="1960317" cy="3559023"/>
                    </a:xfrm>
                    <a:prstGeom prst="rect">
                      <a:avLst/>
                    </a:prstGeom>
                  </am3d:spPr>
                  <am3d:camera>
                    <am3d:pos x="0" y="0" z="57573114"/>
                    <am3d:up dx="0" dy="36000000" dz="0"/>
                    <am3d:lookAt x="0" y="0" z="0"/>
                    <am3d:perspective fov="2700000"/>
                  </am3d:camera>
                  <am3d:trans>
                    <am3d:meterPerModelUnit n="2100190" d="1000000"/>
                    <am3d:preTrans dx="-1666792" dy="-16252391" dz="260942"/>
                    <am3d:scale>
                      <am3d:sx n="1000000" d="1000000"/>
                      <am3d:sy n="1000000" d="1000000"/>
                      <am3d:sz n="1000000" d="1000000"/>
                    </am3d:scale>
                    <am3d:rot ax="-894162" ay="2993759" az="-690342"/>
                    <am3d:postTrans dx="0" dy="0" dz="0"/>
                  </am3d:trans>
                  <am3d:raster rName="Office3DRenderer" rVer="16.0.8326">
                    <am3d:blip r:embed="rId4"/>
                  </am3d:raster>
                  <am3d:objViewport viewportSz="43964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Espace réservé du contenu 8" descr="Point d'interrogation">
                <a:hlinkClick r:id="rId2"/>
                <a:extLst>
                  <a:ext uri="{FF2B5EF4-FFF2-40B4-BE49-F238E27FC236}">
                    <a16:creationId xmlns:a16="http://schemas.microsoft.com/office/drawing/2014/main" id="{5635F925-4180-655D-EA43-F96C52D662D6}"/>
                  </a:ext>
                </a:extLst>
              </p:cNvPr>
              <p:cNvPicPr>
                <a:picLocks noGrp="1" noRot="1" noChangeAspect="1" noMove="1" noResize="1" noEditPoints="1" noAdjustHandles="1" noChangeArrowheads="1" noChangeShapeType="1" noCrop="1"/>
              </p:cNvPicPr>
              <p:nvPr/>
            </p:nvPicPr>
            <p:blipFill>
              <a:blip r:embed="rId4"/>
              <a:stretch>
                <a:fillRect/>
              </a:stretch>
            </p:blipFill>
            <p:spPr>
              <a:xfrm>
                <a:off x="5111078" y="2043981"/>
                <a:ext cx="1960317" cy="3559023"/>
              </a:xfrm>
              <a:prstGeom prst="rect">
                <a:avLst/>
              </a:prstGeom>
            </p:spPr>
          </p:pic>
        </mc:Fallback>
      </mc:AlternateContent>
    </p:spTree>
    <p:extLst>
      <p:ext uri="{BB962C8B-B14F-4D97-AF65-F5344CB8AC3E}">
        <p14:creationId xmlns:p14="http://schemas.microsoft.com/office/powerpoint/2010/main" val="2415475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B34B-49BF-7036-4FE6-1A69B26956D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16F5EFC-3DCC-7589-0AD3-527BF82A150D}"/>
              </a:ext>
            </a:extLst>
          </p:cNvPr>
          <p:cNvSpPr>
            <a:spLocks noGrp="1"/>
          </p:cNvSpPr>
          <p:nvPr>
            <p:ph type="ftr" sz="quarter" idx="11"/>
          </p:nvPr>
        </p:nvSpPr>
        <p:spPr/>
        <p:txBody>
          <a:bodyPr/>
          <a:lstStyle/>
          <a:p>
            <a:r>
              <a:rPr lang="fr-FR"/>
              <a:t>Utopios® Tous droits réservés. </a:t>
            </a:r>
            <a:endParaRPr lang="fr-FR" dirty="0"/>
          </a:p>
        </p:txBody>
      </p:sp>
      <p:sp>
        <p:nvSpPr>
          <p:cNvPr id="6" name="Espace réservé du numéro de diapositive 5">
            <a:extLst>
              <a:ext uri="{FF2B5EF4-FFF2-40B4-BE49-F238E27FC236}">
                <a16:creationId xmlns:a16="http://schemas.microsoft.com/office/drawing/2014/main" id="{0DB0B399-63DF-3920-E910-434BC00B6B91}"/>
              </a:ext>
            </a:extLst>
          </p:cNvPr>
          <p:cNvSpPr>
            <a:spLocks noGrp="1"/>
          </p:cNvSpPr>
          <p:nvPr>
            <p:ph type="sldNum" sz="quarter" idx="12"/>
          </p:nvPr>
        </p:nvSpPr>
        <p:spPr/>
        <p:txBody>
          <a:bodyPr/>
          <a:lstStyle/>
          <a:p>
            <a:fld id="{E97D2105-CB8C-4221-B9EA-618007779479}" type="slidenum">
              <a:rPr lang="fr-FR" smtClean="0"/>
              <a:pPr/>
              <a:t>29</a:t>
            </a:fld>
            <a:endParaRPr lang="fr-FR"/>
          </a:p>
        </p:txBody>
      </p:sp>
      <p:pic>
        <p:nvPicPr>
          <p:cNvPr id="13" name="Image 12">
            <a:extLst>
              <a:ext uri="{FF2B5EF4-FFF2-40B4-BE49-F238E27FC236}">
                <a16:creationId xmlns:a16="http://schemas.microsoft.com/office/drawing/2014/main" id="{1C9AC002-C895-6CA3-0DF4-15EAC1065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19" y="802452"/>
            <a:ext cx="10698181" cy="5007231"/>
          </a:xfrm>
          <a:prstGeom prst="rect">
            <a:avLst/>
          </a:prstGeom>
        </p:spPr>
      </p:pic>
    </p:spTree>
    <p:extLst>
      <p:ext uri="{BB962C8B-B14F-4D97-AF65-F5344CB8AC3E}">
        <p14:creationId xmlns:p14="http://schemas.microsoft.com/office/powerpoint/2010/main" val="799748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1CBD5-6767-B5B7-8B9F-23CDEDB9553C}"/>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E760A8B-9186-C4BB-B495-0C30AE4D89F1}"/>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B25B16D3-C9C3-C2DA-4E10-0000D3FA9221}"/>
              </a:ext>
            </a:extLst>
          </p:cNvPr>
          <p:cNvSpPr>
            <a:spLocks noGrp="1"/>
          </p:cNvSpPr>
          <p:nvPr>
            <p:ph type="title"/>
          </p:nvPr>
        </p:nvSpPr>
        <p:spPr/>
        <p:txBody>
          <a:bodyPr/>
          <a:lstStyle/>
          <a:p>
            <a:r>
              <a:rPr lang="fr-FR" dirty="0"/>
              <a:t>Le consulting</a:t>
            </a:r>
          </a:p>
        </p:txBody>
      </p:sp>
      <p:sp>
        <p:nvSpPr>
          <p:cNvPr id="5" name="Espace réservé du contenu 4">
            <a:extLst>
              <a:ext uri="{FF2B5EF4-FFF2-40B4-BE49-F238E27FC236}">
                <a16:creationId xmlns:a16="http://schemas.microsoft.com/office/drawing/2014/main" id="{76E6EFEE-F6E2-4FCC-CBDA-77605FB7E961}"/>
              </a:ext>
            </a:extLst>
          </p:cNvPr>
          <p:cNvSpPr>
            <a:spLocks noGrp="1"/>
          </p:cNvSpPr>
          <p:nvPr>
            <p:ph idx="1"/>
          </p:nvPr>
        </p:nvSpPr>
        <p:spPr/>
        <p:txBody>
          <a:bodyPr>
            <a:normAutofit/>
          </a:bodyPr>
          <a:lstStyle/>
          <a:p>
            <a:pPr marL="0" indent="0">
              <a:buNone/>
            </a:pPr>
            <a:r>
              <a:rPr lang="fr-FR" sz="2500" dirty="0"/>
              <a:t>Le consulting est une activité professionnelle dans laquelle une personne ou une entreprise (le consultant) apporte des </a:t>
            </a:r>
            <a:r>
              <a:rPr lang="fr-FR" sz="2500" b="1" dirty="0"/>
              <a:t>conseils spécialisés</a:t>
            </a:r>
            <a:r>
              <a:rPr lang="fr-FR" sz="2500" dirty="0"/>
              <a:t> à des organisations (entreprises, administrations, associations) pour :</a:t>
            </a:r>
          </a:p>
          <a:p>
            <a:pPr marL="0" indent="0">
              <a:buNone/>
            </a:pPr>
            <a:endParaRPr lang="fr-FR" sz="2500" dirty="0"/>
          </a:p>
          <a:p>
            <a:pPr>
              <a:buFont typeface="Arial" panose="020B0604020202020204" pitchFamily="34" charset="0"/>
              <a:buChar char="•"/>
            </a:pPr>
            <a:r>
              <a:rPr lang="fr-FR" sz="2500" b="1" dirty="0"/>
              <a:t>Résoudre des problèmes spécifiques</a:t>
            </a:r>
            <a:r>
              <a:rPr lang="fr-FR" sz="2500" dirty="0"/>
              <a:t> (techniques, organisationnels, financiers, etc.).</a:t>
            </a:r>
          </a:p>
          <a:p>
            <a:pPr>
              <a:buFont typeface="Arial" panose="020B0604020202020204" pitchFamily="34" charset="0"/>
              <a:buChar char="•"/>
            </a:pPr>
            <a:r>
              <a:rPr lang="fr-FR" sz="2500" b="1" dirty="0"/>
              <a:t>Améliorer l'efficacité</a:t>
            </a:r>
            <a:r>
              <a:rPr lang="fr-FR" sz="2500" dirty="0"/>
              <a:t> et la performance de l'organisation.</a:t>
            </a:r>
          </a:p>
          <a:p>
            <a:pPr>
              <a:buFont typeface="Arial" panose="020B0604020202020204" pitchFamily="34" charset="0"/>
              <a:buChar char="•"/>
            </a:pPr>
            <a:r>
              <a:rPr lang="fr-FR" sz="2500" b="1" dirty="0"/>
              <a:t>Mettre en œuvre des projets stratégiques</a:t>
            </a:r>
            <a:r>
              <a:rPr lang="fr-FR" sz="2500" dirty="0"/>
              <a:t> ou des changements majeurs.</a:t>
            </a:r>
          </a:p>
        </p:txBody>
      </p:sp>
      <p:sp>
        <p:nvSpPr>
          <p:cNvPr id="6" name="Espace réservé du numéro de diapositive 5">
            <a:extLst>
              <a:ext uri="{FF2B5EF4-FFF2-40B4-BE49-F238E27FC236}">
                <a16:creationId xmlns:a16="http://schemas.microsoft.com/office/drawing/2014/main" id="{6670E77E-1FF2-F984-2C47-FA62412F0EBA}"/>
              </a:ext>
            </a:extLst>
          </p:cNvPr>
          <p:cNvSpPr>
            <a:spLocks noGrp="1"/>
          </p:cNvSpPr>
          <p:nvPr>
            <p:ph type="sldNum" sz="quarter" idx="12"/>
          </p:nvPr>
        </p:nvSpPr>
        <p:spPr/>
        <p:txBody>
          <a:bodyPr/>
          <a:lstStyle/>
          <a:p>
            <a:fld id="{E97D2105-CB8C-4221-B9EA-618007779479}" type="slidenum">
              <a:rPr lang="fr-FR" smtClean="0"/>
              <a:pPr/>
              <a:t>3</a:t>
            </a:fld>
            <a:endParaRPr lang="fr-FR" dirty="0"/>
          </a:p>
        </p:txBody>
      </p:sp>
    </p:spTree>
    <p:extLst>
      <p:ext uri="{BB962C8B-B14F-4D97-AF65-F5344CB8AC3E}">
        <p14:creationId xmlns:p14="http://schemas.microsoft.com/office/powerpoint/2010/main" val="1469567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E11BACA-1973-2D4F-B04D-FC6EBF43FF5B}"/>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3C17EDE0-52D9-846C-BBC7-51257B8F8A8D}"/>
              </a:ext>
            </a:extLst>
          </p:cNvPr>
          <p:cNvSpPr>
            <a:spLocks noGrp="1"/>
          </p:cNvSpPr>
          <p:nvPr>
            <p:ph type="sldNum" sz="quarter" idx="12"/>
          </p:nvPr>
        </p:nvSpPr>
        <p:spPr/>
        <p:txBody>
          <a:bodyPr/>
          <a:lstStyle/>
          <a:p>
            <a:fld id="{E97D2105-CB8C-4221-B9EA-618007779479}" type="slidenum">
              <a:rPr lang="fr-FR" smtClean="0"/>
              <a:pPr/>
              <a:t>30</a:t>
            </a:fld>
            <a:endParaRPr lang="fr-FR"/>
          </a:p>
        </p:txBody>
      </p:sp>
      <p:pic>
        <p:nvPicPr>
          <p:cNvPr id="8" name="Image 7">
            <a:extLst>
              <a:ext uri="{FF2B5EF4-FFF2-40B4-BE49-F238E27FC236}">
                <a16:creationId xmlns:a16="http://schemas.microsoft.com/office/drawing/2014/main" id="{8DB8D2EC-58C2-7B33-7883-B79F4309A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246" y="862640"/>
            <a:ext cx="10478020" cy="5270741"/>
          </a:xfrm>
          <a:prstGeom prst="rect">
            <a:avLst/>
          </a:prstGeom>
        </p:spPr>
      </p:pic>
    </p:spTree>
    <p:extLst>
      <p:ext uri="{BB962C8B-B14F-4D97-AF65-F5344CB8AC3E}">
        <p14:creationId xmlns:p14="http://schemas.microsoft.com/office/powerpoint/2010/main" val="156126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87E3-51C5-BB1E-F4D6-7BFD71FF65B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9FB21FC-8E06-23FD-ACFB-BD031A176CA2}"/>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DB607194-30DA-DE62-B765-41626B1CD879}"/>
              </a:ext>
            </a:extLst>
          </p:cNvPr>
          <p:cNvSpPr>
            <a:spLocks noGrp="1"/>
          </p:cNvSpPr>
          <p:nvPr>
            <p:ph type="sldNum" sz="quarter" idx="12"/>
          </p:nvPr>
        </p:nvSpPr>
        <p:spPr/>
        <p:txBody>
          <a:bodyPr/>
          <a:lstStyle/>
          <a:p>
            <a:fld id="{E97D2105-CB8C-4221-B9EA-618007779479}" type="slidenum">
              <a:rPr lang="fr-FR" smtClean="0"/>
              <a:pPr/>
              <a:t>31</a:t>
            </a:fld>
            <a:endParaRPr lang="fr-FR"/>
          </a:p>
        </p:txBody>
      </p:sp>
      <p:pic>
        <p:nvPicPr>
          <p:cNvPr id="5" name="Image 4">
            <a:extLst>
              <a:ext uri="{FF2B5EF4-FFF2-40B4-BE49-F238E27FC236}">
                <a16:creationId xmlns:a16="http://schemas.microsoft.com/office/drawing/2014/main" id="{CA51C0FB-AA90-30D2-0620-92E618836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61" y="980093"/>
            <a:ext cx="11075757" cy="4730593"/>
          </a:xfrm>
          <a:prstGeom prst="rect">
            <a:avLst/>
          </a:prstGeom>
        </p:spPr>
      </p:pic>
    </p:spTree>
    <p:extLst>
      <p:ext uri="{BB962C8B-B14F-4D97-AF65-F5344CB8AC3E}">
        <p14:creationId xmlns:p14="http://schemas.microsoft.com/office/powerpoint/2010/main" val="346476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A740-C3CA-4BC6-B94C-637F358B4321}"/>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4D8080F-A9AD-3C37-62D9-52C95E6DD664}"/>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386A74E-8714-96F0-EDC3-68101063A1A9}"/>
              </a:ext>
            </a:extLst>
          </p:cNvPr>
          <p:cNvSpPr>
            <a:spLocks noGrp="1"/>
          </p:cNvSpPr>
          <p:nvPr>
            <p:ph type="sldNum" sz="quarter" idx="12"/>
          </p:nvPr>
        </p:nvSpPr>
        <p:spPr/>
        <p:txBody>
          <a:bodyPr/>
          <a:lstStyle/>
          <a:p>
            <a:fld id="{E97D2105-CB8C-4221-B9EA-618007779479}" type="slidenum">
              <a:rPr lang="fr-FR" smtClean="0"/>
              <a:pPr/>
              <a:t>32</a:t>
            </a:fld>
            <a:endParaRPr lang="fr-FR"/>
          </a:p>
        </p:txBody>
      </p:sp>
      <p:pic>
        <p:nvPicPr>
          <p:cNvPr id="6" name="Image 5">
            <a:extLst>
              <a:ext uri="{FF2B5EF4-FFF2-40B4-BE49-F238E27FC236}">
                <a16:creationId xmlns:a16="http://schemas.microsoft.com/office/drawing/2014/main" id="{3625637F-3FC3-B657-9B72-0EDCEF852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8" y="937865"/>
            <a:ext cx="10602805" cy="4982270"/>
          </a:xfrm>
          <a:prstGeom prst="rect">
            <a:avLst/>
          </a:prstGeom>
        </p:spPr>
      </p:pic>
    </p:spTree>
    <p:extLst>
      <p:ext uri="{BB962C8B-B14F-4D97-AF65-F5344CB8AC3E}">
        <p14:creationId xmlns:p14="http://schemas.microsoft.com/office/powerpoint/2010/main" val="3381861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A781-C011-4483-5C4D-F510E0205232}"/>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E83A804-7C17-D9F0-687C-27C5B724EA33}"/>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B57B7BCF-8E3A-F36B-EC1F-6024A5D3AE6B}"/>
              </a:ext>
            </a:extLst>
          </p:cNvPr>
          <p:cNvSpPr>
            <a:spLocks noGrp="1"/>
          </p:cNvSpPr>
          <p:nvPr>
            <p:ph type="sldNum" sz="quarter" idx="12"/>
          </p:nvPr>
        </p:nvSpPr>
        <p:spPr/>
        <p:txBody>
          <a:bodyPr/>
          <a:lstStyle/>
          <a:p>
            <a:fld id="{E97D2105-CB8C-4221-B9EA-618007779479}" type="slidenum">
              <a:rPr lang="fr-FR" smtClean="0"/>
              <a:pPr/>
              <a:t>33</a:t>
            </a:fld>
            <a:endParaRPr lang="fr-FR"/>
          </a:p>
        </p:txBody>
      </p:sp>
      <p:pic>
        <p:nvPicPr>
          <p:cNvPr id="5" name="Image 4">
            <a:extLst>
              <a:ext uri="{FF2B5EF4-FFF2-40B4-BE49-F238E27FC236}">
                <a16:creationId xmlns:a16="http://schemas.microsoft.com/office/drawing/2014/main" id="{7F061A67-892F-8F50-026A-A51D095FC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24" y="861654"/>
            <a:ext cx="10402752" cy="5134692"/>
          </a:xfrm>
          <a:prstGeom prst="rect">
            <a:avLst/>
          </a:prstGeom>
        </p:spPr>
      </p:pic>
    </p:spTree>
    <p:extLst>
      <p:ext uri="{BB962C8B-B14F-4D97-AF65-F5344CB8AC3E}">
        <p14:creationId xmlns:p14="http://schemas.microsoft.com/office/powerpoint/2010/main" val="2359553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16A5F-D9EF-39E0-CCED-9280BBEEA59A}"/>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2F2007B-B1BC-87F2-3FD3-89178E067A19}"/>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7C546273-E56E-87AA-F050-43ED1F5CDC95}"/>
              </a:ext>
            </a:extLst>
          </p:cNvPr>
          <p:cNvSpPr>
            <a:spLocks noGrp="1"/>
          </p:cNvSpPr>
          <p:nvPr>
            <p:ph type="sldNum" sz="quarter" idx="12"/>
          </p:nvPr>
        </p:nvSpPr>
        <p:spPr/>
        <p:txBody>
          <a:bodyPr/>
          <a:lstStyle/>
          <a:p>
            <a:fld id="{E97D2105-CB8C-4221-B9EA-618007779479}" type="slidenum">
              <a:rPr lang="fr-FR" smtClean="0"/>
              <a:pPr/>
              <a:t>34</a:t>
            </a:fld>
            <a:endParaRPr lang="fr-FR"/>
          </a:p>
        </p:txBody>
      </p:sp>
      <p:pic>
        <p:nvPicPr>
          <p:cNvPr id="6" name="Image 5">
            <a:extLst>
              <a:ext uri="{FF2B5EF4-FFF2-40B4-BE49-F238E27FC236}">
                <a16:creationId xmlns:a16="http://schemas.microsoft.com/office/drawing/2014/main" id="{AE28976C-9FE2-0ADF-D80C-296F58E37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545" y="1214128"/>
            <a:ext cx="10278909" cy="4429743"/>
          </a:xfrm>
          <a:prstGeom prst="rect">
            <a:avLst/>
          </a:prstGeom>
        </p:spPr>
      </p:pic>
    </p:spTree>
    <p:extLst>
      <p:ext uri="{BB962C8B-B14F-4D97-AF65-F5344CB8AC3E}">
        <p14:creationId xmlns:p14="http://schemas.microsoft.com/office/powerpoint/2010/main" val="1482375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F18D-05E3-7973-44E7-7A3C21EB5A8D}"/>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4EC733E4-5B54-B127-17B1-F527F9FCA764}"/>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3418CF82-C4A8-1C87-B6CE-02BEF4BA081F}"/>
              </a:ext>
            </a:extLst>
          </p:cNvPr>
          <p:cNvSpPr>
            <a:spLocks noGrp="1"/>
          </p:cNvSpPr>
          <p:nvPr>
            <p:ph type="sldNum" sz="quarter" idx="12"/>
          </p:nvPr>
        </p:nvSpPr>
        <p:spPr/>
        <p:txBody>
          <a:bodyPr/>
          <a:lstStyle/>
          <a:p>
            <a:fld id="{E97D2105-CB8C-4221-B9EA-618007779479}" type="slidenum">
              <a:rPr lang="fr-FR" smtClean="0"/>
              <a:pPr/>
              <a:t>35</a:t>
            </a:fld>
            <a:endParaRPr lang="fr-FR"/>
          </a:p>
        </p:txBody>
      </p:sp>
      <p:pic>
        <p:nvPicPr>
          <p:cNvPr id="5" name="Image 4">
            <a:extLst>
              <a:ext uri="{FF2B5EF4-FFF2-40B4-BE49-F238E27FC236}">
                <a16:creationId xmlns:a16="http://schemas.microsoft.com/office/drawing/2014/main" id="{3BD8C0E3-9980-1017-3286-E76C98CA2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45" y="985496"/>
            <a:ext cx="9916909" cy="4887007"/>
          </a:xfrm>
          <a:prstGeom prst="rect">
            <a:avLst/>
          </a:prstGeom>
        </p:spPr>
      </p:pic>
    </p:spTree>
    <p:extLst>
      <p:ext uri="{BB962C8B-B14F-4D97-AF65-F5344CB8AC3E}">
        <p14:creationId xmlns:p14="http://schemas.microsoft.com/office/powerpoint/2010/main" val="3092198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22905-F5D0-97F7-02C7-33F6977AF15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F602463-31F8-37D7-42B2-61B5D70616AF}"/>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94D304A8-8DF1-D7F9-013D-72ABE30D9083}"/>
              </a:ext>
            </a:extLst>
          </p:cNvPr>
          <p:cNvSpPr>
            <a:spLocks noGrp="1"/>
          </p:cNvSpPr>
          <p:nvPr>
            <p:ph type="sldNum" sz="quarter" idx="12"/>
          </p:nvPr>
        </p:nvSpPr>
        <p:spPr/>
        <p:txBody>
          <a:bodyPr/>
          <a:lstStyle/>
          <a:p>
            <a:fld id="{E97D2105-CB8C-4221-B9EA-618007779479}" type="slidenum">
              <a:rPr lang="fr-FR" smtClean="0"/>
              <a:pPr/>
              <a:t>36</a:t>
            </a:fld>
            <a:endParaRPr lang="fr-FR"/>
          </a:p>
        </p:txBody>
      </p:sp>
      <p:pic>
        <p:nvPicPr>
          <p:cNvPr id="6" name="Image 5">
            <a:extLst>
              <a:ext uri="{FF2B5EF4-FFF2-40B4-BE49-F238E27FC236}">
                <a16:creationId xmlns:a16="http://schemas.microsoft.com/office/drawing/2014/main" id="{2B64E6A3-88E7-D292-CF49-FADF1EA8B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571" y="975970"/>
            <a:ext cx="10440857" cy="4906060"/>
          </a:xfrm>
          <a:prstGeom prst="rect">
            <a:avLst/>
          </a:prstGeom>
        </p:spPr>
      </p:pic>
    </p:spTree>
    <p:extLst>
      <p:ext uri="{BB962C8B-B14F-4D97-AF65-F5344CB8AC3E}">
        <p14:creationId xmlns:p14="http://schemas.microsoft.com/office/powerpoint/2010/main" val="4242857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La présentation</a:t>
            </a:r>
            <a:br>
              <a:rPr lang="fr-FR" sz="4900" dirty="0"/>
            </a:br>
            <a:r>
              <a:rPr lang="fr-FR" sz="4900" b="1" dirty="0">
                <a:latin typeface="+mn-lt"/>
              </a:rPr>
              <a:t>du consultant ? </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970317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Comment se présenter ? </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Se présenter</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Présenter l’organisation</a:t>
            </a:r>
          </a:p>
          <a:p>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Présenter un projet </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38</a:t>
            </a:fld>
            <a:endParaRPr lang="fr-FR"/>
          </a:p>
        </p:txBody>
      </p:sp>
    </p:spTree>
    <p:extLst>
      <p:ext uri="{BB962C8B-B14F-4D97-AF65-F5344CB8AC3E}">
        <p14:creationId xmlns:p14="http://schemas.microsoft.com/office/powerpoint/2010/main" val="3519342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Quelques astuces pour se présenter</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sz="1800" dirty="0">
                <a:latin typeface="AppleSystemUIFont"/>
                <a:ea typeface="Calibri" panose="020F0502020204030204" pitchFamily="34" charset="0"/>
                <a:cs typeface="AppleSystemUIFont"/>
              </a:rPr>
              <a:t>L</a:t>
            </a:r>
            <a:r>
              <a:rPr lang="fr-FR" sz="1800" dirty="0">
                <a:effectLst/>
                <a:latin typeface="AppleSystemUIFont"/>
                <a:ea typeface="Calibri" panose="020F0502020204030204" pitchFamily="34" charset="0"/>
                <a:cs typeface="AppleSystemUIFont"/>
              </a:rPr>
              <a:t>ister des mots clés pour illustrer qui je suis et le message que je veux faire passer</a:t>
            </a:r>
          </a:p>
          <a:p>
            <a:pPr lvl="1"/>
            <a:r>
              <a:rPr lang="fr-FR" sz="1600" dirty="0">
                <a:solidFill>
                  <a:srgbClr val="333333"/>
                </a:solidFill>
                <a:latin typeface="AppleSystemUIFont"/>
                <a:ea typeface="Open Sans" panose="020B0606030504020204" pitchFamily="34" charset="0"/>
                <a:cs typeface="Open Sans" panose="020B0606030504020204" pitchFamily="34" charset="0"/>
              </a:rPr>
              <a:t>Par exemple : </a:t>
            </a:r>
          </a:p>
          <a:p>
            <a:pPr lvl="2"/>
            <a:r>
              <a:rPr lang="fr-FR" sz="1400" dirty="0">
                <a:effectLst/>
                <a:latin typeface="AppleSystemUIFont"/>
                <a:ea typeface="Calibri" panose="020F0502020204030204" pitchFamily="34" charset="0"/>
                <a:cs typeface="AppleSystemUIFont"/>
              </a:rPr>
              <a:t>Polyvalence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fr-FR" sz="1400" dirty="0">
                <a:effectLst/>
                <a:latin typeface="AppleSystemUIFont"/>
                <a:ea typeface="Calibri" panose="020F0502020204030204" pitchFamily="34" charset="0"/>
                <a:cs typeface="AppleSystemUIFont"/>
              </a:rPr>
              <a:t>Travail en équipe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fr-FR" sz="1400" dirty="0">
                <a:effectLst/>
                <a:latin typeface="AppleSystemUIFont"/>
                <a:ea typeface="Calibri" panose="020F0502020204030204" pitchFamily="34" charset="0"/>
                <a:cs typeface="AppleSystemUIFont"/>
              </a:rPr>
              <a:t>Rigueur</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fr-FR" sz="1400" dirty="0">
                <a:effectLst/>
                <a:latin typeface="AppleSystemUIFont"/>
                <a:ea typeface="Calibri" panose="020F0502020204030204" pitchFamily="34" charset="0"/>
                <a:cs typeface="AppleSystemUIFont"/>
              </a:rPr>
              <a:t>Leader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2"/>
            <a:r>
              <a:rPr lang="fr-FR" sz="1400" dirty="0">
                <a:effectLst/>
                <a:latin typeface="AppleSystemUIFont"/>
                <a:ea typeface="Calibri" panose="020F0502020204030204" pitchFamily="34" charset="0"/>
                <a:cs typeface="AppleSystemUIFont"/>
              </a:rPr>
              <a:t>Partage </a:t>
            </a:r>
            <a:endParaRPr lang="fr-FR" sz="12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914400" lvl="2" indent="0">
              <a:buNone/>
            </a:pPr>
            <a:endParaRPr lang="fr-FR" sz="12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r>
              <a:rPr lang="fr-FR" sz="1800" dirty="0">
                <a:effectLst/>
                <a:latin typeface="AppleSystemUIFont"/>
                <a:ea typeface="Calibri" panose="020F0502020204030204" pitchFamily="34" charset="0"/>
                <a:cs typeface="AppleSystemUIFont"/>
              </a:rPr>
              <a:t>Je peux m’aider en suivan</a:t>
            </a:r>
            <a:r>
              <a:rPr lang="fr-FR" sz="1800" dirty="0">
                <a:latin typeface="AppleSystemUIFont"/>
                <a:ea typeface="Calibri" panose="020F0502020204030204" pitchFamily="34" charset="0"/>
                <a:cs typeface="AppleSystemUIFont"/>
              </a:rPr>
              <a:t>t ce process :</a:t>
            </a:r>
            <a:endParaRPr lang="fr-FR" sz="1800" dirty="0">
              <a:effectLst/>
              <a:latin typeface="AppleSystemUIFont"/>
              <a:ea typeface="Calibri" panose="020F0502020204030204" pitchFamily="34" charset="0"/>
              <a:cs typeface="AppleSystemUIFont"/>
            </a:endParaRPr>
          </a:p>
          <a:p>
            <a:pPr lvl="1"/>
            <a:r>
              <a:rPr lang="fr-FR" sz="1400" dirty="0">
                <a:effectLst/>
                <a:latin typeface="AppleSystemUIFont"/>
                <a:ea typeface="Calibri" panose="020F0502020204030204" pitchFamily="34" charset="0"/>
                <a:cs typeface="AppleSystemUIFont"/>
              </a:rPr>
              <a:t>Qui =&gt; Je me présente, Prénom, Nom, Age (optionnel)</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fr-FR" sz="1400" dirty="0">
                <a:effectLst/>
                <a:latin typeface="AppleSystemUIFont"/>
                <a:ea typeface="Calibri" panose="020F0502020204030204" pitchFamily="34" charset="0"/>
                <a:cs typeface="AppleSystemUIFont"/>
              </a:rPr>
              <a:t>Quoi = &gt; Mon métier, mon poste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fr-FR" sz="1400" dirty="0">
                <a:effectLst/>
                <a:latin typeface="AppleSystemUIFont"/>
                <a:ea typeface="Calibri" panose="020F0502020204030204" pitchFamily="34" charset="0"/>
                <a:cs typeface="AppleSystemUIFont"/>
              </a:rPr>
              <a:t>Quand, Comment?, Combien? =&gt; Depuis quand ? Je peux mettre en valeur ce que j’ai fait auparavant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fr-FR" sz="1400" dirty="0">
                <a:effectLst/>
                <a:latin typeface="AppleSystemUIFont"/>
                <a:ea typeface="Calibri" panose="020F0502020204030204" pitchFamily="34" charset="0"/>
                <a:cs typeface="AppleSystemUIFont"/>
              </a:rPr>
              <a:t>Pourquoi ? Ce qui sous-entend</a:t>
            </a:r>
            <a:r>
              <a:rPr lang="fr-FR" sz="1400" dirty="0">
                <a:latin typeface="AppleSystemUIFont"/>
                <a:ea typeface="Calibri" panose="020F0502020204030204" pitchFamily="34" charset="0"/>
                <a:cs typeface="AppleSystemUIFont"/>
              </a:rPr>
              <a:t> pourquoi je suis là aujourd’hui et quel objectif je me donne. </a:t>
            </a:r>
          </a:p>
          <a:p>
            <a:pPr lvl="1"/>
            <a:endParaRPr lang="fr-FR" sz="1400" dirty="0">
              <a:effectLst/>
              <a:latin typeface="AppleSystemUIFont"/>
              <a:ea typeface="Calibri" panose="020F0502020204030204" pitchFamily="34" charset="0"/>
              <a:cs typeface="Times New Roman" panose="02020603050405020304" pitchFamily="18" charset="0"/>
            </a:endParaRPr>
          </a:p>
          <a:p>
            <a:r>
              <a:rPr lang="fr-FR" sz="1800" dirty="0">
                <a:effectLst/>
                <a:latin typeface="AppleSystemUIFont"/>
                <a:ea typeface="Calibri" panose="020F0502020204030204" pitchFamily="34" charset="0"/>
                <a:cs typeface="AppleSystemUIFont"/>
              </a:rPr>
              <a:t>Je pose la question à mon manager sur les thématiques à aborder ou pas lors de la présentation</a:t>
            </a:r>
          </a:p>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sz="200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39</a:t>
            </a:fld>
            <a:endParaRPr lang="fr-FR"/>
          </a:p>
        </p:txBody>
      </p:sp>
    </p:spTree>
    <p:extLst>
      <p:ext uri="{BB962C8B-B14F-4D97-AF65-F5344CB8AC3E}">
        <p14:creationId xmlns:p14="http://schemas.microsoft.com/office/powerpoint/2010/main" val="137842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22547-A1A2-788C-408F-6DF192FB811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4D4A278D-BE65-3384-F148-A254C37DAD60}"/>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C8951D43-6C35-5B66-27DB-016DC9B7F018}"/>
              </a:ext>
            </a:extLst>
          </p:cNvPr>
          <p:cNvSpPr>
            <a:spLocks noGrp="1"/>
          </p:cNvSpPr>
          <p:nvPr>
            <p:ph type="title"/>
          </p:nvPr>
        </p:nvSpPr>
        <p:spPr/>
        <p:txBody>
          <a:bodyPr/>
          <a:lstStyle/>
          <a:p>
            <a:r>
              <a:rPr lang="fr-FR" dirty="0"/>
              <a:t>Le consulting</a:t>
            </a:r>
          </a:p>
        </p:txBody>
      </p:sp>
      <p:sp>
        <p:nvSpPr>
          <p:cNvPr id="6" name="Espace réservé du numéro de diapositive 5">
            <a:extLst>
              <a:ext uri="{FF2B5EF4-FFF2-40B4-BE49-F238E27FC236}">
                <a16:creationId xmlns:a16="http://schemas.microsoft.com/office/drawing/2014/main" id="{F7C4682C-D169-43E1-3922-CABDA7875A99}"/>
              </a:ext>
            </a:extLst>
          </p:cNvPr>
          <p:cNvSpPr>
            <a:spLocks noGrp="1"/>
          </p:cNvSpPr>
          <p:nvPr>
            <p:ph type="sldNum" sz="quarter" idx="12"/>
          </p:nvPr>
        </p:nvSpPr>
        <p:spPr/>
        <p:txBody>
          <a:bodyPr/>
          <a:lstStyle/>
          <a:p>
            <a:fld id="{E97D2105-CB8C-4221-B9EA-618007779479}" type="slidenum">
              <a:rPr lang="fr-FR" smtClean="0"/>
              <a:pPr/>
              <a:t>4</a:t>
            </a:fld>
            <a:endParaRPr lang="fr-FR"/>
          </a:p>
        </p:txBody>
      </p:sp>
      <p:graphicFrame>
        <p:nvGraphicFramePr>
          <p:cNvPr id="8" name="Espace réservé du contenu 7">
            <a:extLst>
              <a:ext uri="{FF2B5EF4-FFF2-40B4-BE49-F238E27FC236}">
                <a16:creationId xmlns:a16="http://schemas.microsoft.com/office/drawing/2014/main" id="{60623549-DE2F-FED4-8A75-6D9746FA7892}"/>
              </a:ext>
            </a:extLst>
          </p:cNvPr>
          <p:cNvGraphicFramePr>
            <a:graphicFrameLocks noGrp="1"/>
          </p:cNvGraphicFramePr>
          <p:nvPr>
            <p:ph idx="1"/>
            <p:extLst>
              <p:ext uri="{D42A27DB-BD31-4B8C-83A1-F6EECF244321}">
                <p14:modId xmlns:p14="http://schemas.microsoft.com/office/powerpoint/2010/main" val="1609508789"/>
              </p:ext>
            </p:extLst>
          </p:nvPr>
        </p:nvGraphicFramePr>
        <p:xfrm>
          <a:off x="334432" y="1377599"/>
          <a:ext cx="4504987" cy="2952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77DAB0B4-1D83-AD3E-E60C-FCFBE394A3F1}"/>
              </a:ext>
            </a:extLst>
          </p:cNvPr>
          <p:cNvSpPr txBox="1"/>
          <p:nvPr/>
        </p:nvSpPr>
        <p:spPr>
          <a:xfrm>
            <a:off x="5039330" y="1652122"/>
            <a:ext cx="6435077" cy="2354491"/>
          </a:xfrm>
          <a:prstGeom prst="rect">
            <a:avLst/>
          </a:prstGeom>
          <a:noFill/>
        </p:spPr>
        <p:txBody>
          <a:bodyPr wrap="square">
            <a:spAutoFit/>
          </a:bodyPr>
          <a:lstStyle/>
          <a:p>
            <a:pPr marL="285750" indent="-285750">
              <a:buFont typeface="Arial" panose="020B0604020202020204" pitchFamily="34" charset="0"/>
              <a:buChar char="•"/>
            </a:pPr>
            <a:r>
              <a:rPr lang="fr-FR" sz="2100" dirty="0"/>
              <a:t>En tant que </a:t>
            </a:r>
            <a:r>
              <a:rPr lang="fr-FR" sz="2100" b="1" dirty="0"/>
              <a:t>consultant salarié d’une ESN (Entreprise de Services du Numérique)</a:t>
            </a:r>
            <a:r>
              <a:rPr lang="fr-FR" sz="2100" dirty="0"/>
              <a:t>, la posture professionnelle est un élément clé du succès des missions. </a:t>
            </a:r>
          </a:p>
          <a:p>
            <a:pPr marL="285750" indent="-285750">
              <a:buFont typeface="Arial" panose="020B0604020202020204" pitchFamily="34" charset="0"/>
              <a:buChar char="•"/>
            </a:pPr>
            <a:r>
              <a:rPr lang="fr-FR" sz="2100" dirty="0"/>
              <a:t>Contrairement à un consultant indépendant, le consultant en ESN doit </a:t>
            </a:r>
            <a:r>
              <a:rPr lang="fr-FR" sz="2100" b="1" dirty="0"/>
              <a:t>jongler entre plusieurs acteurs</a:t>
            </a:r>
            <a:endParaRPr lang="fr-FR" sz="2100" dirty="0"/>
          </a:p>
        </p:txBody>
      </p:sp>
      <p:sp>
        <p:nvSpPr>
          <p:cNvPr id="23" name="ZoneTexte 22">
            <a:extLst>
              <a:ext uri="{FF2B5EF4-FFF2-40B4-BE49-F238E27FC236}">
                <a16:creationId xmlns:a16="http://schemas.microsoft.com/office/drawing/2014/main" id="{95B3B61D-F47C-14E9-AD50-80CA0931B9B3}"/>
              </a:ext>
            </a:extLst>
          </p:cNvPr>
          <p:cNvSpPr txBox="1"/>
          <p:nvPr/>
        </p:nvSpPr>
        <p:spPr>
          <a:xfrm>
            <a:off x="2788488" y="4760703"/>
            <a:ext cx="7416560" cy="1200329"/>
          </a:xfrm>
          <a:prstGeom prst="rect">
            <a:avLst/>
          </a:prstGeom>
          <a:noFill/>
        </p:spPr>
        <p:txBody>
          <a:bodyPr wrap="square">
            <a:spAutoFit/>
          </a:bodyPr>
          <a:lstStyle/>
          <a:p>
            <a:pPr marL="285750" indent="-285750">
              <a:buFont typeface="Wingdings" panose="05000000000000000000" pitchFamily="2" charset="2"/>
              <a:buChar char="Ø"/>
            </a:pPr>
            <a:r>
              <a:rPr lang="fr-FR" b="1" dirty="0"/>
              <a:t>Le client </a:t>
            </a:r>
            <a:r>
              <a:rPr lang="fr-FR" dirty="0"/>
              <a:t>qui attend des résultats concrets.</a:t>
            </a:r>
          </a:p>
          <a:p>
            <a:pPr marL="285750" indent="-285750">
              <a:buFont typeface="Wingdings" panose="05000000000000000000" pitchFamily="2" charset="2"/>
              <a:buChar char="Ø"/>
            </a:pPr>
            <a:r>
              <a:rPr lang="fr-FR" b="1" dirty="0"/>
              <a:t>L’ESN</a:t>
            </a:r>
            <a:r>
              <a:rPr lang="fr-FR" dirty="0"/>
              <a:t> qui attend une bonne représentation et fidélisation des clients.</a:t>
            </a:r>
          </a:p>
          <a:p>
            <a:pPr marL="285750" indent="-285750">
              <a:buFont typeface="Wingdings" panose="05000000000000000000" pitchFamily="2" charset="2"/>
              <a:buChar char="Ø"/>
            </a:pPr>
            <a:r>
              <a:rPr lang="fr-FR" b="1" dirty="0"/>
              <a:t>Les équipes internes </a:t>
            </a:r>
            <a:r>
              <a:rPr lang="fr-FR" dirty="0"/>
              <a:t>du client avec qui il doit collaborer.</a:t>
            </a:r>
          </a:p>
        </p:txBody>
      </p:sp>
    </p:spTree>
    <p:extLst>
      <p:ext uri="{BB962C8B-B14F-4D97-AF65-F5344CB8AC3E}">
        <p14:creationId xmlns:p14="http://schemas.microsoft.com/office/powerpoint/2010/main" val="3420066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C78E-F0DF-81A8-8464-184FA7616A1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175A68D-88C9-8F89-7E1D-07F347A8E23A}"/>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C5BF7BE3-F20B-412A-85ED-1BED09CF1D78}"/>
              </a:ext>
            </a:extLst>
          </p:cNvPr>
          <p:cNvSpPr>
            <a:spLocks noGrp="1"/>
          </p:cNvSpPr>
          <p:nvPr>
            <p:ph type="title"/>
          </p:nvPr>
        </p:nvSpPr>
        <p:spPr/>
        <p:txBody>
          <a:bodyPr/>
          <a:lstStyle/>
          <a:p>
            <a:r>
              <a:rPr lang="fr-FR" dirty="0"/>
              <a:t>Quelques astuces pour le  </a:t>
            </a:r>
            <a:r>
              <a:rPr lang="fr-FR" b="1" dirty="0"/>
              <a:t>« First Day »</a:t>
            </a:r>
          </a:p>
        </p:txBody>
      </p:sp>
      <p:sp>
        <p:nvSpPr>
          <p:cNvPr id="6" name="Espace réservé du numéro de diapositive 5">
            <a:extLst>
              <a:ext uri="{FF2B5EF4-FFF2-40B4-BE49-F238E27FC236}">
                <a16:creationId xmlns:a16="http://schemas.microsoft.com/office/drawing/2014/main" id="{B941E757-CEB2-2164-60A7-11B4E5C62F20}"/>
              </a:ext>
            </a:extLst>
          </p:cNvPr>
          <p:cNvSpPr>
            <a:spLocks noGrp="1"/>
          </p:cNvSpPr>
          <p:nvPr>
            <p:ph type="sldNum" sz="quarter" idx="12"/>
          </p:nvPr>
        </p:nvSpPr>
        <p:spPr/>
        <p:txBody>
          <a:bodyPr/>
          <a:lstStyle/>
          <a:p>
            <a:fld id="{E97D2105-CB8C-4221-B9EA-618007779479}" type="slidenum">
              <a:rPr lang="fr-FR" smtClean="0"/>
              <a:pPr/>
              <a:t>40</a:t>
            </a:fld>
            <a:endParaRPr lang="fr-FR"/>
          </a:p>
        </p:txBody>
      </p:sp>
      <p:pic>
        <p:nvPicPr>
          <p:cNvPr id="13" name="Espace réservé du contenu 12" descr="Une image contenant texte, Police, capture d’écran, algèbre&#10;&#10;Le contenu généré par l’IA peut être incorrect.">
            <a:extLst>
              <a:ext uri="{FF2B5EF4-FFF2-40B4-BE49-F238E27FC236}">
                <a16:creationId xmlns:a16="http://schemas.microsoft.com/office/drawing/2014/main" id="{B17D69F4-B855-C4F3-18CF-B143792FC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91" y="2009670"/>
            <a:ext cx="11531600" cy="3062489"/>
          </a:xfrm>
        </p:spPr>
      </p:pic>
    </p:spTree>
    <p:extLst>
      <p:ext uri="{BB962C8B-B14F-4D97-AF65-F5344CB8AC3E}">
        <p14:creationId xmlns:p14="http://schemas.microsoft.com/office/powerpoint/2010/main" val="4152608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2282C-8B5B-00AB-AA78-AAFB0B0F2857}"/>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0270F96-2497-9C46-59F8-7D592A0DF9C0}"/>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09C655CE-8DC5-762C-39C8-7FE3ADB8732A}"/>
              </a:ext>
            </a:extLst>
          </p:cNvPr>
          <p:cNvSpPr>
            <a:spLocks noGrp="1"/>
          </p:cNvSpPr>
          <p:nvPr>
            <p:ph type="sldNum" sz="quarter" idx="12"/>
          </p:nvPr>
        </p:nvSpPr>
        <p:spPr/>
        <p:txBody>
          <a:bodyPr/>
          <a:lstStyle/>
          <a:p>
            <a:fld id="{E97D2105-CB8C-4221-B9EA-618007779479}" type="slidenum">
              <a:rPr lang="fr-FR" smtClean="0"/>
              <a:pPr/>
              <a:t>41</a:t>
            </a:fld>
            <a:endParaRPr lang="fr-FR"/>
          </a:p>
        </p:txBody>
      </p:sp>
      <p:pic>
        <p:nvPicPr>
          <p:cNvPr id="7" name="Image 6" descr="Une image contenant dessin humoristique, conception&#10;&#10;Le contenu généré par l’IA peut être incorrect.">
            <a:extLst>
              <a:ext uri="{FF2B5EF4-FFF2-40B4-BE49-F238E27FC236}">
                <a16:creationId xmlns:a16="http://schemas.microsoft.com/office/drawing/2014/main" id="{FFC37D8F-3875-7C61-45FD-00C63870D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21" y="1234981"/>
            <a:ext cx="4516734" cy="4516734"/>
          </a:xfrm>
          <a:prstGeom prst="rect">
            <a:avLst/>
          </a:prstGeom>
        </p:spPr>
      </p:pic>
      <p:sp>
        <p:nvSpPr>
          <p:cNvPr id="8" name="ZoneTexte 7">
            <a:extLst>
              <a:ext uri="{FF2B5EF4-FFF2-40B4-BE49-F238E27FC236}">
                <a16:creationId xmlns:a16="http://schemas.microsoft.com/office/drawing/2014/main" id="{31681D88-B482-3320-3F2F-1C74F314D543}"/>
              </a:ext>
            </a:extLst>
          </p:cNvPr>
          <p:cNvSpPr txBox="1"/>
          <p:nvPr/>
        </p:nvSpPr>
        <p:spPr>
          <a:xfrm>
            <a:off x="4847273" y="1261098"/>
            <a:ext cx="7205106" cy="1708160"/>
          </a:xfrm>
          <a:prstGeom prst="rect">
            <a:avLst/>
          </a:prstGeom>
          <a:noFill/>
        </p:spPr>
        <p:txBody>
          <a:bodyPr wrap="square" rtlCol="0">
            <a:spAutoFit/>
          </a:bodyPr>
          <a:lstStyle/>
          <a:p>
            <a:pPr algn="ctr"/>
            <a:r>
              <a:rPr lang="fr-FR" sz="3500" b="1" dirty="0"/>
              <a:t>C’est votre première journée.</a:t>
            </a:r>
          </a:p>
          <a:p>
            <a:pPr algn="ctr"/>
            <a:r>
              <a:rPr lang="fr-FR" sz="3500" b="1" dirty="0"/>
              <a:t>Quel va être votre discours de présentation?</a:t>
            </a:r>
          </a:p>
        </p:txBody>
      </p:sp>
      <p:sp>
        <p:nvSpPr>
          <p:cNvPr id="4" name="ZoneTexte 3">
            <a:extLst>
              <a:ext uri="{FF2B5EF4-FFF2-40B4-BE49-F238E27FC236}">
                <a16:creationId xmlns:a16="http://schemas.microsoft.com/office/drawing/2014/main" id="{FCECD5FE-E93E-8E4D-B8E9-EECFAD723644}"/>
              </a:ext>
            </a:extLst>
          </p:cNvPr>
          <p:cNvSpPr txBox="1"/>
          <p:nvPr/>
        </p:nvSpPr>
        <p:spPr>
          <a:xfrm>
            <a:off x="7062971" y="3857043"/>
            <a:ext cx="2773708" cy="369332"/>
          </a:xfrm>
          <a:prstGeom prst="rect">
            <a:avLst/>
          </a:prstGeom>
          <a:noFill/>
        </p:spPr>
        <p:txBody>
          <a:bodyPr wrap="none" rtlCol="0">
            <a:spAutoFit/>
          </a:bodyPr>
          <a:lstStyle/>
          <a:p>
            <a:r>
              <a:rPr lang="fr-FR" b="1" dirty="0"/>
              <a:t>3</a:t>
            </a:r>
            <a:r>
              <a:rPr lang="fr-FR" dirty="0"/>
              <a:t> personnes au hasard </a:t>
            </a:r>
          </a:p>
        </p:txBody>
      </p:sp>
      <p:sp>
        <p:nvSpPr>
          <p:cNvPr id="5" name="ZoneTexte 4">
            <a:extLst>
              <a:ext uri="{FF2B5EF4-FFF2-40B4-BE49-F238E27FC236}">
                <a16:creationId xmlns:a16="http://schemas.microsoft.com/office/drawing/2014/main" id="{C32004B2-E33A-2F08-9773-F3697CFD1F08}"/>
              </a:ext>
            </a:extLst>
          </p:cNvPr>
          <p:cNvSpPr txBox="1"/>
          <p:nvPr/>
        </p:nvSpPr>
        <p:spPr>
          <a:xfrm>
            <a:off x="6873072" y="3308682"/>
            <a:ext cx="3041602" cy="369332"/>
          </a:xfrm>
          <a:prstGeom prst="rect">
            <a:avLst/>
          </a:prstGeom>
          <a:noFill/>
        </p:spPr>
        <p:txBody>
          <a:bodyPr wrap="none" rtlCol="0">
            <a:spAutoFit/>
          </a:bodyPr>
          <a:lstStyle/>
          <a:p>
            <a:r>
              <a:rPr lang="fr-FR" b="1" dirty="0"/>
              <a:t>15</a:t>
            </a:r>
            <a:r>
              <a:rPr lang="fr-FR" dirty="0"/>
              <a:t> minutes de préparation</a:t>
            </a:r>
          </a:p>
        </p:txBody>
      </p:sp>
      <p:sp>
        <p:nvSpPr>
          <p:cNvPr id="6" name="ZoneTexte 5">
            <a:extLst>
              <a:ext uri="{FF2B5EF4-FFF2-40B4-BE49-F238E27FC236}">
                <a16:creationId xmlns:a16="http://schemas.microsoft.com/office/drawing/2014/main" id="{1EAF872C-25D2-C31A-ADD5-B3FF8A2EB1DE}"/>
              </a:ext>
            </a:extLst>
          </p:cNvPr>
          <p:cNvSpPr txBox="1"/>
          <p:nvPr/>
        </p:nvSpPr>
        <p:spPr>
          <a:xfrm>
            <a:off x="6940437" y="4416252"/>
            <a:ext cx="3018775" cy="369332"/>
          </a:xfrm>
          <a:prstGeom prst="rect">
            <a:avLst/>
          </a:prstGeom>
          <a:noFill/>
        </p:spPr>
        <p:txBody>
          <a:bodyPr wrap="none" rtlCol="0">
            <a:spAutoFit/>
          </a:bodyPr>
          <a:lstStyle/>
          <a:p>
            <a:r>
              <a:rPr lang="fr-FR" b="1" dirty="0"/>
              <a:t>3</a:t>
            </a:r>
            <a:r>
              <a:rPr lang="fr-FR" dirty="0"/>
              <a:t> minutes de présentation</a:t>
            </a:r>
          </a:p>
        </p:txBody>
      </p:sp>
      <p:sp>
        <p:nvSpPr>
          <p:cNvPr id="9" name="ZoneTexte 8">
            <a:extLst>
              <a:ext uri="{FF2B5EF4-FFF2-40B4-BE49-F238E27FC236}">
                <a16:creationId xmlns:a16="http://schemas.microsoft.com/office/drawing/2014/main" id="{696F0DBA-38BA-2538-F131-7D7F3EB878F1}"/>
              </a:ext>
            </a:extLst>
          </p:cNvPr>
          <p:cNvSpPr txBox="1"/>
          <p:nvPr/>
        </p:nvSpPr>
        <p:spPr>
          <a:xfrm>
            <a:off x="7138407" y="4992507"/>
            <a:ext cx="2622834" cy="369332"/>
          </a:xfrm>
          <a:prstGeom prst="rect">
            <a:avLst/>
          </a:prstGeom>
          <a:noFill/>
        </p:spPr>
        <p:txBody>
          <a:bodyPr wrap="none" rtlCol="0">
            <a:spAutoFit/>
          </a:bodyPr>
          <a:lstStyle/>
          <a:p>
            <a:r>
              <a:rPr lang="fr-FR" b="1" dirty="0"/>
              <a:t>5 </a:t>
            </a:r>
            <a:r>
              <a:rPr lang="fr-FR" dirty="0"/>
              <a:t>minutes de débriefe</a:t>
            </a:r>
          </a:p>
        </p:txBody>
      </p:sp>
    </p:spTree>
    <p:extLst>
      <p:ext uri="{BB962C8B-B14F-4D97-AF65-F5344CB8AC3E}">
        <p14:creationId xmlns:p14="http://schemas.microsoft.com/office/powerpoint/2010/main" val="355950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Les types de missions</a:t>
            </a:r>
            <a:br>
              <a:rPr lang="fr-FR" sz="4900" dirty="0"/>
            </a:br>
            <a:r>
              <a:rPr lang="fr-FR" sz="4900" b="1" dirty="0">
                <a:latin typeface="+mn-lt"/>
              </a:rPr>
              <a:t>d’un consultant ? </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1955041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types de prestations en ESN</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43</a:t>
            </a:fld>
            <a:endParaRPr lang="fr-FR"/>
          </a:p>
        </p:txBody>
      </p:sp>
      <p:sp>
        <p:nvSpPr>
          <p:cNvPr id="8" name="Rectangle : coins arrondis 7">
            <a:extLst>
              <a:ext uri="{FF2B5EF4-FFF2-40B4-BE49-F238E27FC236}">
                <a16:creationId xmlns:a16="http://schemas.microsoft.com/office/drawing/2014/main" id="{A9CC5537-1EEC-334F-93EB-DFD350EDCE24}"/>
              </a:ext>
            </a:extLst>
          </p:cNvPr>
          <p:cNvSpPr/>
          <p:nvPr/>
        </p:nvSpPr>
        <p:spPr>
          <a:xfrm>
            <a:off x="4004510" y="1854836"/>
            <a:ext cx="3256547"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EN RÉGIE</a:t>
            </a:r>
          </a:p>
          <a:p>
            <a:pPr algn="ctr"/>
            <a:r>
              <a:rPr lang="fr-FR" dirty="0"/>
              <a:t>Facture le temps exact passé sur un projet</a:t>
            </a:r>
            <a:br>
              <a:rPr lang="fr-FR" dirty="0"/>
            </a:br>
            <a:r>
              <a:rPr lang="fr-FR" dirty="0"/>
              <a:t>TJM</a:t>
            </a:r>
          </a:p>
        </p:txBody>
      </p:sp>
      <p:sp>
        <p:nvSpPr>
          <p:cNvPr id="10" name="Rectangle : coins arrondis 9">
            <a:extLst>
              <a:ext uri="{FF2B5EF4-FFF2-40B4-BE49-F238E27FC236}">
                <a16:creationId xmlns:a16="http://schemas.microsoft.com/office/drawing/2014/main" id="{03A84FF0-8031-DAD4-4F89-BF222987FB88}"/>
              </a:ext>
            </a:extLst>
          </p:cNvPr>
          <p:cNvSpPr/>
          <p:nvPr/>
        </p:nvSpPr>
        <p:spPr>
          <a:xfrm>
            <a:off x="8153400" y="1854836"/>
            <a:ext cx="32004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AU FORFAIT</a:t>
            </a:r>
          </a:p>
          <a:p>
            <a:pPr algn="ctr"/>
            <a:r>
              <a:rPr lang="fr-FR" dirty="0"/>
              <a:t>Fixe un montant évalué au préalable</a:t>
            </a:r>
          </a:p>
        </p:txBody>
      </p:sp>
      <p:sp>
        <p:nvSpPr>
          <p:cNvPr id="11" name="ZoneTexte 10">
            <a:extLst>
              <a:ext uri="{FF2B5EF4-FFF2-40B4-BE49-F238E27FC236}">
                <a16:creationId xmlns:a16="http://schemas.microsoft.com/office/drawing/2014/main" id="{0D646C47-053B-6AA2-6672-2A0143580030}"/>
              </a:ext>
            </a:extLst>
          </p:cNvPr>
          <p:cNvSpPr txBox="1"/>
          <p:nvPr/>
        </p:nvSpPr>
        <p:spPr>
          <a:xfrm>
            <a:off x="7864642" y="4074537"/>
            <a:ext cx="4632158"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t>Prestation précise et bien définie</a:t>
            </a:r>
          </a:p>
          <a:p>
            <a:pPr marL="285750" indent="-285750">
              <a:buFont typeface="Arial" panose="020B0604020202020204" pitchFamily="34" charset="0"/>
              <a:buChar char="•"/>
            </a:pPr>
            <a:r>
              <a:rPr lang="fr-FR" sz="1600" dirty="0"/>
              <a:t>Gestion du projet de A à Z</a:t>
            </a:r>
          </a:p>
          <a:p>
            <a:pPr marL="285750" indent="-285750">
              <a:buFont typeface="Arial" panose="020B0604020202020204" pitchFamily="34" charset="0"/>
              <a:buChar char="•"/>
            </a:pPr>
            <a:r>
              <a:rPr lang="fr-FR" sz="1600" dirty="0"/>
              <a:t>Projet « Clé en main »</a:t>
            </a:r>
          </a:p>
          <a:p>
            <a:pPr marL="285750" indent="-285750">
              <a:buFont typeface="Arial" panose="020B0604020202020204" pitchFamily="34" charset="0"/>
              <a:buChar char="•"/>
            </a:pPr>
            <a:r>
              <a:rPr lang="fr-FR" sz="1600" dirty="0"/>
              <a:t>Engagement de résultat sur la base de livrables</a:t>
            </a:r>
          </a:p>
          <a:p>
            <a:pPr marL="285750" indent="-285750">
              <a:buFont typeface="Arial" panose="020B0604020202020204" pitchFamily="34" charset="0"/>
              <a:buChar char="•"/>
            </a:pPr>
            <a:r>
              <a:rPr lang="fr-FR" sz="1600" dirty="0"/>
              <a:t>Budget fixe </a:t>
            </a:r>
          </a:p>
        </p:txBody>
      </p:sp>
      <p:sp>
        <p:nvSpPr>
          <p:cNvPr id="12" name="ZoneTexte 11">
            <a:extLst>
              <a:ext uri="{FF2B5EF4-FFF2-40B4-BE49-F238E27FC236}">
                <a16:creationId xmlns:a16="http://schemas.microsoft.com/office/drawing/2014/main" id="{A07CF8E6-FF46-3BA3-298B-53CBE0A68B1D}"/>
              </a:ext>
            </a:extLst>
          </p:cNvPr>
          <p:cNvSpPr txBox="1"/>
          <p:nvPr/>
        </p:nvSpPr>
        <p:spPr>
          <a:xfrm>
            <a:off x="4038600" y="4053839"/>
            <a:ext cx="4632158" cy="1569660"/>
          </a:xfrm>
          <a:prstGeom prst="rect">
            <a:avLst/>
          </a:prstGeom>
          <a:noFill/>
        </p:spPr>
        <p:txBody>
          <a:bodyPr wrap="square" rtlCol="0">
            <a:spAutoFit/>
          </a:bodyPr>
          <a:lstStyle/>
          <a:p>
            <a:pPr marL="285750" indent="-285750">
              <a:buFont typeface="Arial" panose="020B0604020202020204" pitchFamily="34" charset="0"/>
              <a:buChar char="•"/>
            </a:pPr>
            <a:r>
              <a:rPr lang="fr-FR" sz="1600" dirty="0"/>
              <a:t>Manque de temps</a:t>
            </a:r>
          </a:p>
          <a:p>
            <a:pPr marL="285750" indent="-285750">
              <a:buFont typeface="Arial" panose="020B0604020202020204" pitchFamily="34" charset="0"/>
              <a:buChar char="•"/>
            </a:pPr>
            <a:r>
              <a:rPr lang="fr-FR" sz="1600" dirty="0"/>
              <a:t>Manque d’expertise interne</a:t>
            </a:r>
          </a:p>
          <a:p>
            <a:pPr marL="285750" indent="-285750">
              <a:buFont typeface="Arial" panose="020B0604020202020204" pitchFamily="34" charset="0"/>
              <a:buChar char="•"/>
            </a:pPr>
            <a:r>
              <a:rPr lang="fr-FR" sz="1600" dirty="0"/>
              <a:t>Société qui ne veut pas s’engager</a:t>
            </a:r>
            <a:br>
              <a:rPr lang="fr-FR" sz="1600" dirty="0"/>
            </a:br>
            <a:r>
              <a:rPr lang="fr-FR" sz="1600" dirty="0"/>
              <a:t>dans le temps</a:t>
            </a:r>
          </a:p>
          <a:p>
            <a:pPr marL="285750" indent="-285750">
              <a:buFont typeface="Arial" panose="020B0604020202020204" pitchFamily="34" charset="0"/>
              <a:buChar char="•"/>
            </a:pPr>
            <a:r>
              <a:rPr lang="fr-FR" sz="1600" dirty="0"/>
              <a:t>Engagement de moyen</a:t>
            </a:r>
          </a:p>
          <a:p>
            <a:pPr marL="285750" indent="-285750">
              <a:buFont typeface="Arial" panose="020B0604020202020204" pitchFamily="34" charset="0"/>
              <a:buChar char="•"/>
            </a:pPr>
            <a:r>
              <a:rPr lang="fr-FR" sz="1600" dirty="0"/>
              <a:t>Budget variable</a:t>
            </a:r>
          </a:p>
        </p:txBody>
      </p:sp>
      <p:sp>
        <p:nvSpPr>
          <p:cNvPr id="13" name="Rectangle : coins arrondis 12">
            <a:extLst>
              <a:ext uri="{FF2B5EF4-FFF2-40B4-BE49-F238E27FC236}">
                <a16:creationId xmlns:a16="http://schemas.microsoft.com/office/drawing/2014/main" id="{D1A49C88-856E-F491-9969-2E1AB39EA1CC}"/>
              </a:ext>
            </a:extLst>
          </p:cNvPr>
          <p:cNvSpPr/>
          <p:nvPr/>
        </p:nvSpPr>
        <p:spPr>
          <a:xfrm>
            <a:off x="334433" y="1854836"/>
            <a:ext cx="3066493"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CONSULTING</a:t>
            </a:r>
          </a:p>
          <a:p>
            <a:pPr algn="ctr"/>
            <a:r>
              <a:rPr lang="fr-FR" dirty="0"/>
              <a:t>Audit et conseil</a:t>
            </a:r>
          </a:p>
          <a:p>
            <a:pPr algn="ctr"/>
            <a:r>
              <a:rPr lang="fr-FR" dirty="0"/>
              <a:t>Facture à la prestation</a:t>
            </a:r>
          </a:p>
          <a:p>
            <a:pPr algn="ctr"/>
            <a:r>
              <a:rPr lang="fr-FR" dirty="0"/>
              <a:t>TJM</a:t>
            </a:r>
          </a:p>
        </p:txBody>
      </p:sp>
      <p:sp>
        <p:nvSpPr>
          <p:cNvPr id="14" name="ZoneTexte 13">
            <a:extLst>
              <a:ext uri="{FF2B5EF4-FFF2-40B4-BE49-F238E27FC236}">
                <a16:creationId xmlns:a16="http://schemas.microsoft.com/office/drawing/2014/main" id="{26F0FDA8-8176-0DC7-9A62-33DF29EBEF8D}"/>
              </a:ext>
            </a:extLst>
          </p:cNvPr>
          <p:cNvSpPr txBox="1"/>
          <p:nvPr/>
        </p:nvSpPr>
        <p:spPr>
          <a:xfrm>
            <a:off x="334433" y="4074537"/>
            <a:ext cx="4632158" cy="830997"/>
          </a:xfrm>
          <a:prstGeom prst="rect">
            <a:avLst/>
          </a:prstGeom>
          <a:noFill/>
        </p:spPr>
        <p:txBody>
          <a:bodyPr wrap="square" rtlCol="0">
            <a:spAutoFit/>
          </a:bodyPr>
          <a:lstStyle/>
          <a:p>
            <a:pPr marL="285750" indent="-285750">
              <a:buFont typeface="Arial" panose="020B0604020202020204" pitchFamily="34" charset="0"/>
              <a:buChar char="•"/>
            </a:pPr>
            <a:r>
              <a:rPr lang="fr-FR" sz="1600" dirty="0"/>
              <a:t>Manque d’expertise interne</a:t>
            </a:r>
          </a:p>
          <a:p>
            <a:pPr marL="285750" indent="-285750">
              <a:buFont typeface="Arial" panose="020B0604020202020204" pitchFamily="34" charset="0"/>
              <a:buChar char="•"/>
            </a:pPr>
            <a:r>
              <a:rPr lang="fr-FR" sz="1600" dirty="0"/>
              <a:t>Engagement de moyen</a:t>
            </a:r>
          </a:p>
          <a:p>
            <a:pPr marL="285750" indent="-285750">
              <a:buFont typeface="Arial" panose="020B0604020202020204" pitchFamily="34" charset="0"/>
              <a:buChar char="•"/>
            </a:pPr>
            <a:r>
              <a:rPr lang="fr-FR" sz="1600" dirty="0"/>
              <a:t>Budget variable</a:t>
            </a:r>
          </a:p>
        </p:txBody>
      </p:sp>
    </p:spTree>
    <p:extLst>
      <p:ext uri="{BB962C8B-B14F-4D97-AF65-F5344CB8AC3E}">
        <p14:creationId xmlns:p14="http://schemas.microsoft.com/office/powerpoint/2010/main" val="3695366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champs d’action des ESN</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r>
              <a:rPr lang="fr-FR" sz="1800" dirty="0">
                <a:solidFill>
                  <a:srgbClr val="333333"/>
                </a:solidFill>
                <a:latin typeface="Open Sans" panose="020B0606030504020204" pitchFamily="34" charset="0"/>
              </a:rPr>
              <a:t>Conseil (en systèmes d’information, conduite du changement, cybersécurité, processus métier…) ;</a:t>
            </a:r>
          </a:p>
          <a:p>
            <a:r>
              <a:rPr lang="fr-FR" sz="1800" dirty="0">
                <a:solidFill>
                  <a:srgbClr val="333333"/>
                </a:solidFill>
                <a:latin typeface="Open Sans" panose="020B0606030504020204" pitchFamily="34" charset="0"/>
              </a:rPr>
              <a:t>Intégration de systèmes (architecture des systèmes d’information, développement et / ou vente d’applications et logiciels personnalisés, assistance technique…) ;</a:t>
            </a:r>
          </a:p>
          <a:p>
            <a:r>
              <a:rPr lang="fr-FR" sz="1800" dirty="0">
                <a:solidFill>
                  <a:srgbClr val="333333"/>
                </a:solidFill>
                <a:latin typeface="Open Sans" panose="020B0606030504020204" pitchFamily="34" charset="0"/>
              </a:rPr>
              <a:t>Infogérance (pour la gestion des infrastructures système et réseau, par exemple) ;</a:t>
            </a:r>
          </a:p>
          <a:p>
            <a:r>
              <a:rPr lang="fr-FR" sz="1800" dirty="0">
                <a:solidFill>
                  <a:srgbClr val="333333"/>
                </a:solidFill>
                <a:latin typeface="Open Sans" panose="020B0606030504020204" pitchFamily="34" charset="0"/>
              </a:rPr>
              <a:t>Cloud </a:t>
            </a:r>
            <a:r>
              <a:rPr lang="fr-FR" sz="1800" dirty="0" err="1">
                <a:solidFill>
                  <a:srgbClr val="333333"/>
                </a:solidFill>
                <a:latin typeface="Open Sans" panose="020B0606030504020204" pitchFamily="34" charset="0"/>
              </a:rPr>
              <a:t>computing</a:t>
            </a:r>
            <a:endParaRPr lang="fr-FR" sz="1800" dirty="0">
              <a:solidFill>
                <a:srgbClr val="333333"/>
              </a:solidFill>
              <a:latin typeface="Open Sans" panose="020B0606030504020204" pitchFamily="34" charset="0"/>
            </a:endParaRPr>
          </a:p>
          <a:p>
            <a:r>
              <a:rPr lang="fr-FR" sz="1800" dirty="0">
                <a:solidFill>
                  <a:srgbClr val="333333"/>
                </a:solidFill>
                <a:latin typeface="Open Sans" panose="020B0606030504020204" pitchFamily="34" charset="0"/>
              </a:rPr>
              <a:t>Test</a:t>
            </a:r>
          </a:p>
          <a:p>
            <a:r>
              <a:rPr lang="fr-FR" sz="1800" dirty="0">
                <a:solidFill>
                  <a:srgbClr val="333333"/>
                </a:solidFill>
                <a:latin typeface="Open Sans" panose="020B0606030504020204" pitchFamily="34" charset="0"/>
              </a:rPr>
              <a:t>Maintenance </a:t>
            </a:r>
          </a:p>
          <a:p>
            <a:r>
              <a:rPr lang="fr-FR" sz="1800" dirty="0">
                <a:solidFill>
                  <a:srgbClr val="333333"/>
                </a:solidFill>
                <a:latin typeface="Open Sans" panose="020B0606030504020204" pitchFamily="34" charset="0"/>
              </a:rPr>
              <a:t>Assistance</a:t>
            </a:r>
          </a:p>
          <a:p>
            <a:r>
              <a:rPr lang="fr-FR" sz="1800" dirty="0">
                <a:solidFill>
                  <a:srgbClr val="333333"/>
                </a:solidFill>
                <a:latin typeface="Open Sans" panose="020B0606030504020204" pitchFamily="34" charset="0"/>
              </a:rPr>
              <a:t>Formations</a:t>
            </a:r>
          </a:p>
          <a:p>
            <a:endParaRPr lang="fr-FR" dirty="0"/>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44</a:t>
            </a:fld>
            <a:endParaRPr lang="fr-FR"/>
          </a:p>
        </p:txBody>
      </p:sp>
    </p:spTree>
    <p:extLst>
      <p:ext uri="{BB962C8B-B14F-4D97-AF65-F5344CB8AC3E}">
        <p14:creationId xmlns:p14="http://schemas.microsoft.com/office/powerpoint/2010/main" val="3767793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Les missions du consultant</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pPr algn="l">
              <a:buFont typeface="Arial" panose="020B0604020202020204" pitchFamily="34" charset="0"/>
              <a:buChar char="•"/>
            </a:pPr>
            <a:r>
              <a:rPr lang="fr-FR" sz="1800" u="none" strike="noStrike" dirty="0">
                <a:solidFill>
                  <a:srgbClr val="333333"/>
                </a:solidFill>
                <a:effectLst/>
                <a:latin typeface="Open Sans" panose="020B0606030504020204" pitchFamily="34" charset="0"/>
              </a:rPr>
              <a:t>Établir un </a:t>
            </a:r>
            <a:r>
              <a:rPr lang="fr-FR" sz="1800" u="none" strike="noStrike" dirty="0">
                <a:solidFill>
                  <a:srgbClr val="000000"/>
                </a:solidFill>
                <a:effectLst/>
                <a:latin typeface="Open Sans" panose="020B0606030504020204" pitchFamily="34" charset="0"/>
              </a:rPr>
              <a:t>diagnostic</a:t>
            </a:r>
            <a:r>
              <a:rPr lang="fr-FR" sz="1800" u="none" strike="noStrike" dirty="0">
                <a:solidFill>
                  <a:srgbClr val="333333"/>
                </a:solidFill>
                <a:effectLst/>
                <a:latin typeface="Open Sans" panose="020B0606030504020204" pitchFamily="34" charset="0"/>
              </a:rPr>
              <a:t> de la situation et analyser les besoins</a:t>
            </a:r>
          </a:p>
          <a:p>
            <a:r>
              <a:rPr lang="fr-FR" sz="1800" u="none" strike="noStrike" dirty="0">
                <a:solidFill>
                  <a:srgbClr val="333333"/>
                </a:solidFill>
                <a:effectLst/>
                <a:latin typeface="Open Sans" panose="020B0606030504020204" pitchFamily="34" charset="0"/>
              </a:rPr>
              <a:t>Rédiger des </a:t>
            </a:r>
            <a:r>
              <a:rPr lang="fr-FR" sz="1800" u="none" strike="noStrike" dirty="0">
                <a:solidFill>
                  <a:srgbClr val="000000"/>
                </a:solidFill>
                <a:effectLst/>
                <a:latin typeface="Open Sans" panose="020B0606030504020204" pitchFamily="34" charset="0"/>
              </a:rPr>
              <a:t>préconisations</a:t>
            </a:r>
            <a:r>
              <a:rPr lang="fr-FR" sz="1800" u="none" strike="noStrike" dirty="0">
                <a:solidFill>
                  <a:srgbClr val="333333"/>
                </a:solidFill>
                <a:effectLst/>
                <a:latin typeface="Open Sans" panose="020B0606030504020204" pitchFamily="34" charset="0"/>
              </a:rPr>
              <a:t> avec différents scénarios et les présenter à son client</a:t>
            </a:r>
          </a:p>
          <a:p>
            <a:r>
              <a:rPr lang="fr-FR" sz="1800" u="none" strike="noStrike" dirty="0">
                <a:solidFill>
                  <a:srgbClr val="333333"/>
                </a:solidFill>
                <a:effectLst/>
                <a:latin typeface="Open Sans" panose="020B0606030504020204" pitchFamily="34" charset="0"/>
              </a:rPr>
              <a:t>Définir les </a:t>
            </a:r>
            <a:r>
              <a:rPr lang="fr-FR" sz="1800" u="none" strike="noStrike" dirty="0">
                <a:solidFill>
                  <a:srgbClr val="000000"/>
                </a:solidFill>
                <a:effectLst/>
                <a:latin typeface="Open Sans" panose="020B0606030504020204" pitchFamily="34" charset="0"/>
              </a:rPr>
              <a:t>ressources</a:t>
            </a:r>
            <a:r>
              <a:rPr lang="fr-FR" sz="1800" u="none" strike="noStrike" dirty="0">
                <a:solidFill>
                  <a:srgbClr val="333333"/>
                </a:solidFill>
                <a:effectLst/>
                <a:latin typeface="Open Sans" panose="020B0606030504020204" pitchFamily="34" charset="0"/>
              </a:rPr>
              <a:t> humaines et financières nécessaires pour réaliser sa mission</a:t>
            </a:r>
          </a:p>
          <a:p>
            <a:pPr algn="l">
              <a:buFont typeface="Arial" panose="020B0604020202020204" pitchFamily="34" charset="0"/>
              <a:buChar char="•"/>
            </a:pPr>
            <a:r>
              <a:rPr lang="fr-FR" sz="1800" u="none" strike="noStrike" dirty="0">
                <a:solidFill>
                  <a:srgbClr val="333333"/>
                </a:solidFill>
                <a:effectLst/>
                <a:latin typeface="Open Sans" panose="020B0606030504020204" pitchFamily="34" charset="0"/>
              </a:rPr>
              <a:t>Proposer un </a:t>
            </a:r>
            <a:r>
              <a:rPr lang="fr-FR" sz="1800" u="none" strike="noStrike" dirty="0">
                <a:solidFill>
                  <a:srgbClr val="000000"/>
                </a:solidFill>
                <a:effectLst/>
                <a:latin typeface="Open Sans" panose="020B0606030504020204" pitchFamily="34" charset="0"/>
              </a:rPr>
              <a:t>plan d’action</a:t>
            </a:r>
            <a:r>
              <a:rPr lang="fr-FR" sz="1800" u="none" strike="noStrike" dirty="0">
                <a:solidFill>
                  <a:srgbClr val="333333"/>
                </a:solidFill>
                <a:effectLst/>
                <a:latin typeface="Open Sans" panose="020B0606030504020204" pitchFamily="34" charset="0"/>
              </a:rPr>
              <a:t> pour réaliser le scénario retenu</a:t>
            </a:r>
          </a:p>
          <a:p>
            <a:pPr algn="l">
              <a:buFont typeface="Arial" panose="020B0604020202020204" pitchFamily="34" charset="0"/>
              <a:buChar char="•"/>
            </a:pPr>
            <a:r>
              <a:rPr lang="fr-FR" sz="1800" u="none" strike="noStrike" dirty="0">
                <a:solidFill>
                  <a:srgbClr val="000000"/>
                </a:solidFill>
                <a:effectLst/>
                <a:latin typeface="Open Sans" panose="020B0606030504020204" pitchFamily="34" charset="0"/>
              </a:rPr>
              <a:t>Implémenter</a:t>
            </a:r>
            <a:r>
              <a:rPr lang="fr-FR" sz="1800" u="none" strike="noStrike" dirty="0">
                <a:solidFill>
                  <a:srgbClr val="333333"/>
                </a:solidFill>
                <a:effectLst/>
                <a:latin typeface="Open Sans" panose="020B0606030504020204" pitchFamily="34" charset="0"/>
              </a:rPr>
              <a:t> le scénario retenu</a:t>
            </a:r>
          </a:p>
          <a:p>
            <a:pPr algn="l">
              <a:buFont typeface="Arial" panose="020B0604020202020204" pitchFamily="34" charset="0"/>
              <a:buChar char="•"/>
            </a:pPr>
            <a:r>
              <a:rPr lang="fr-FR" sz="1800" u="none" strike="noStrike" dirty="0">
                <a:solidFill>
                  <a:srgbClr val="333333"/>
                </a:solidFill>
                <a:effectLst/>
                <a:latin typeface="Open Sans" panose="020B0606030504020204" pitchFamily="34" charset="0"/>
              </a:rPr>
              <a:t>Accompagner ou </a:t>
            </a:r>
            <a:r>
              <a:rPr lang="fr-FR" sz="1800" u="none" strike="noStrike" dirty="0">
                <a:solidFill>
                  <a:srgbClr val="000000"/>
                </a:solidFill>
                <a:effectLst/>
                <a:latin typeface="Open Sans" panose="020B0606030504020204" pitchFamily="34" charset="0"/>
              </a:rPr>
              <a:t>conduire le changement</a:t>
            </a:r>
            <a:r>
              <a:rPr lang="fr-FR" sz="1800" u="none" strike="noStrike" dirty="0">
                <a:solidFill>
                  <a:srgbClr val="333333"/>
                </a:solidFill>
                <a:effectLst/>
                <a:latin typeface="Open Sans" panose="020B0606030504020204" pitchFamily="34" charset="0"/>
              </a:rPr>
              <a:t> en formant le personnel aux nouvelles méthodes</a:t>
            </a:r>
          </a:p>
          <a:p>
            <a:pPr algn="l">
              <a:buFont typeface="Arial" panose="020B0604020202020204" pitchFamily="34" charset="0"/>
              <a:buChar char="•"/>
            </a:pPr>
            <a:r>
              <a:rPr lang="fr-FR" sz="1800" u="none" strike="noStrike" dirty="0">
                <a:solidFill>
                  <a:srgbClr val="333333"/>
                </a:solidFill>
                <a:effectLst/>
                <a:latin typeface="Open Sans" panose="020B0606030504020204" pitchFamily="34" charset="0"/>
              </a:rPr>
              <a:t>Organiser des groupes de travail pour </a:t>
            </a:r>
            <a:r>
              <a:rPr lang="fr-FR" sz="1800" u="none" strike="noStrike" dirty="0">
                <a:solidFill>
                  <a:srgbClr val="000000"/>
                </a:solidFill>
                <a:effectLst/>
                <a:latin typeface="Open Sans" panose="020B0606030504020204" pitchFamily="34" charset="0"/>
              </a:rPr>
              <a:t>évaluer</a:t>
            </a:r>
            <a:r>
              <a:rPr lang="fr-FR" sz="1800" u="none" strike="noStrike" dirty="0">
                <a:solidFill>
                  <a:srgbClr val="333333"/>
                </a:solidFill>
                <a:effectLst/>
                <a:latin typeface="Open Sans" panose="020B0606030504020204" pitchFamily="34" charset="0"/>
              </a:rPr>
              <a:t> les résultats</a:t>
            </a:r>
          </a:p>
          <a:p>
            <a:pPr algn="l">
              <a:buFont typeface="Arial" panose="020B0604020202020204" pitchFamily="34" charset="0"/>
              <a:buChar char="•"/>
            </a:pPr>
            <a:r>
              <a:rPr lang="fr-FR" sz="1800" u="none" strike="noStrike" dirty="0">
                <a:solidFill>
                  <a:srgbClr val="333333"/>
                </a:solidFill>
                <a:effectLst/>
                <a:latin typeface="Open Sans" panose="020B0606030504020204" pitchFamily="34" charset="0"/>
              </a:rPr>
              <a:t>Réaliser un </a:t>
            </a:r>
            <a:r>
              <a:rPr lang="fr-FR" sz="1800" u="none" strike="noStrike" dirty="0" err="1">
                <a:solidFill>
                  <a:srgbClr val="000000"/>
                </a:solidFill>
                <a:effectLst/>
                <a:latin typeface="Open Sans" panose="020B0606030504020204" pitchFamily="34" charset="0"/>
              </a:rPr>
              <a:t>reporting</a:t>
            </a:r>
            <a:r>
              <a:rPr lang="fr-FR" sz="1800" u="none" strike="noStrike" dirty="0">
                <a:solidFill>
                  <a:srgbClr val="333333"/>
                </a:solidFill>
                <a:effectLst/>
                <a:latin typeface="Open Sans" panose="020B0606030504020204" pitchFamily="34" charset="0"/>
              </a:rPr>
              <a:t> sur l’état d’avancement des travaux</a:t>
            </a:r>
          </a:p>
          <a:p>
            <a:endParaRPr lang="fr-FR" dirty="0"/>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45</a:t>
            </a:fld>
            <a:endParaRPr lang="fr-FR"/>
          </a:p>
        </p:txBody>
      </p:sp>
    </p:spTree>
    <p:extLst>
      <p:ext uri="{BB962C8B-B14F-4D97-AF65-F5344CB8AC3E}">
        <p14:creationId xmlns:p14="http://schemas.microsoft.com/office/powerpoint/2010/main" val="832223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Le lien de subordination</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a:xfrm>
            <a:off x="334433" y="1680078"/>
            <a:ext cx="6016125" cy="2520134"/>
          </a:xfrm>
        </p:spPr>
        <p:txBody>
          <a:bodyPr>
            <a:normAutofit/>
          </a:bodyPr>
          <a:lstStyle/>
          <a:p>
            <a:pPr algn="just"/>
            <a:r>
              <a:rPr lang="fr-FR" sz="2400" dirty="0">
                <a:solidFill>
                  <a:srgbClr val="333333"/>
                </a:solidFill>
                <a:latin typeface="Open Sans" panose="020B0606030504020204" pitchFamily="34" charset="0"/>
                <a:ea typeface="Open Sans" panose="020B0606030504020204" pitchFamily="34" charset="0"/>
                <a:cs typeface="Open Sans" panose="020B0606030504020204" pitchFamily="34" charset="0"/>
              </a:rPr>
              <a:t>Le lien de subordination se caractérise par : </a:t>
            </a:r>
          </a:p>
          <a:p>
            <a:pPr lvl="1" algn="just"/>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L’exécution d’un travail sous l’autorité d’un employeur </a:t>
            </a:r>
          </a:p>
          <a:p>
            <a:pPr lvl="1" algn="just"/>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Qui a le pouvoir de donner des ordres et des directives, d’en contrôler l’exécution</a:t>
            </a:r>
          </a:p>
          <a:p>
            <a:pPr lvl="1" algn="just"/>
            <a:r>
              <a:rPr lang="fr-FR" sz="1800" dirty="0">
                <a:solidFill>
                  <a:srgbClr val="333333"/>
                </a:solidFill>
                <a:latin typeface="Open Sans" panose="020B0606030504020204" pitchFamily="34" charset="0"/>
                <a:ea typeface="Open Sans" panose="020B0606030504020204" pitchFamily="34" charset="0"/>
                <a:cs typeface="Open Sans" panose="020B0606030504020204" pitchFamily="34" charset="0"/>
              </a:rPr>
              <a:t>De sanctionner les manquements de son subordonné.</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46</a:t>
            </a:fld>
            <a:endParaRPr lang="fr-FR"/>
          </a:p>
        </p:txBody>
      </p:sp>
      <p:pic>
        <p:nvPicPr>
          <p:cNvPr id="2" name="Espace réservé du contenu 6" descr="Une image contenant texte, capture d’écran, Police, document&#10;&#10;Le contenu généré par l’IA peut être incorrect.">
            <a:extLst>
              <a:ext uri="{FF2B5EF4-FFF2-40B4-BE49-F238E27FC236}">
                <a16:creationId xmlns:a16="http://schemas.microsoft.com/office/drawing/2014/main" id="{44B8BA77-106B-FAF1-4284-7D02EA80B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576" y="798356"/>
            <a:ext cx="5287133" cy="5449537"/>
          </a:xfrm>
          <a:prstGeom prst="rect">
            <a:avLst/>
          </a:prstGeom>
        </p:spPr>
      </p:pic>
    </p:spTree>
    <p:extLst>
      <p:ext uri="{BB962C8B-B14F-4D97-AF65-F5344CB8AC3E}">
        <p14:creationId xmlns:p14="http://schemas.microsoft.com/office/powerpoint/2010/main" val="2143333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F3BEF4C6-7103-5270-E9DB-7908C8692025}"/>
              </a:ext>
            </a:extLst>
          </p:cNvPr>
          <p:cNvSpPr>
            <a:spLocks noGrp="1"/>
          </p:cNvSpPr>
          <p:nvPr>
            <p:ph type="title"/>
          </p:nvPr>
        </p:nvSpPr>
        <p:spPr/>
        <p:txBody>
          <a:bodyPr/>
          <a:lstStyle/>
          <a:p>
            <a:r>
              <a:rPr lang="fr-FR" dirty="0"/>
              <a:t>Notions de TJM VS salaire</a:t>
            </a:r>
          </a:p>
        </p:txBody>
      </p:sp>
      <p:sp>
        <p:nvSpPr>
          <p:cNvPr id="5" name="Espace réservé du contenu 4">
            <a:extLst>
              <a:ext uri="{FF2B5EF4-FFF2-40B4-BE49-F238E27FC236}">
                <a16:creationId xmlns:a16="http://schemas.microsoft.com/office/drawing/2014/main" id="{07D6E683-B568-5736-9DB9-A328AAF7D442}"/>
              </a:ext>
            </a:extLst>
          </p:cNvPr>
          <p:cNvSpPr>
            <a:spLocks noGrp="1"/>
          </p:cNvSpPr>
          <p:nvPr>
            <p:ph idx="1"/>
          </p:nvPr>
        </p:nvSpPr>
        <p:spPr/>
        <p:txBody>
          <a:bodyPr>
            <a:normAutofit/>
          </a:bodyPr>
          <a:lstStyle/>
          <a:p>
            <a:pPr algn="just"/>
            <a:r>
              <a:rPr lang="fr-FR" sz="2000" b="0" i="0" u="none" strike="noStrike"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Tarif journalier moyen</a:t>
            </a:r>
          </a:p>
          <a:p>
            <a:pPr algn="just"/>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Tarif correspondant à la prestation d’une journée</a:t>
            </a:r>
          </a:p>
          <a:p>
            <a:pPr algn="just"/>
            <a:r>
              <a:rPr lang="fr-FR" sz="2000" b="0" i="0" u="none" strike="noStrike">
                <a:solidFill>
                  <a:srgbClr val="333333"/>
                </a:solidFill>
                <a:effectLst/>
                <a:latin typeface="Open Sans" panose="020B0606030504020204" pitchFamily="34" charset="0"/>
                <a:ea typeface="Open Sans" panose="020B0606030504020204" pitchFamily="34" charset="0"/>
                <a:cs typeface="Open Sans" panose="020B0606030504020204" pitchFamily="34" charset="0"/>
              </a:rPr>
              <a:t>Montant en </a:t>
            </a:r>
            <a:r>
              <a:rPr lang="fr-FR" sz="2000" b="0" i="0" u="none" strike="noStrike"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euros </a:t>
            </a:r>
          </a:p>
          <a:p>
            <a:pPr algn="just"/>
            <a:r>
              <a:rPr lang="fr-FR"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Base de calcul pour établir un devis </a:t>
            </a:r>
          </a:p>
          <a:p>
            <a:pPr algn="just"/>
            <a:r>
              <a:rPr lang="fr-FR" sz="2000" b="0" i="0" u="none" strike="noStrike"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Différence avec le salaire ? </a:t>
            </a:r>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47</a:t>
            </a:fld>
            <a:endParaRPr lang="fr-FR"/>
          </a:p>
        </p:txBody>
      </p:sp>
    </p:spTree>
    <p:extLst>
      <p:ext uri="{BB962C8B-B14F-4D97-AF65-F5344CB8AC3E}">
        <p14:creationId xmlns:p14="http://schemas.microsoft.com/office/powerpoint/2010/main" val="3670197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85FFC96-53C6-176E-258C-ECF23C39D8CC}"/>
              </a:ext>
            </a:extLst>
          </p:cNvPr>
          <p:cNvSpPr>
            <a:spLocks noGrp="1"/>
          </p:cNvSpPr>
          <p:nvPr>
            <p:ph type="ftr" sz="quarter" idx="11"/>
          </p:nvPr>
        </p:nvSpPr>
        <p:spPr/>
        <p:txBody>
          <a:bodyPr/>
          <a:lstStyle/>
          <a:p>
            <a:r>
              <a:rPr lang="fr-FR"/>
              <a:t>Utopios® Tous droits réservés. </a:t>
            </a:r>
            <a:endParaRPr lang="fr-FR" dirty="0"/>
          </a:p>
        </p:txBody>
      </p:sp>
      <p:sp>
        <p:nvSpPr>
          <p:cNvPr id="6" name="Espace réservé du numéro de diapositive 5">
            <a:extLst>
              <a:ext uri="{FF2B5EF4-FFF2-40B4-BE49-F238E27FC236}">
                <a16:creationId xmlns:a16="http://schemas.microsoft.com/office/drawing/2014/main" id="{56E99561-7B10-A158-7538-E317814F0BBE}"/>
              </a:ext>
            </a:extLst>
          </p:cNvPr>
          <p:cNvSpPr>
            <a:spLocks noGrp="1"/>
          </p:cNvSpPr>
          <p:nvPr>
            <p:ph type="sldNum" sz="quarter" idx="12"/>
          </p:nvPr>
        </p:nvSpPr>
        <p:spPr/>
        <p:txBody>
          <a:bodyPr/>
          <a:lstStyle/>
          <a:p>
            <a:fld id="{E97D2105-CB8C-4221-B9EA-618007779479}" type="slidenum">
              <a:rPr lang="fr-FR" smtClean="0"/>
              <a:pPr/>
              <a:t>48</a:t>
            </a:fld>
            <a:endParaRPr lang="fr-FR"/>
          </a:p>
        </p:txBody>
      </p:sp>
      <p:pic>
        <p:nvPicPr>
          <p:cNvPr id="11" name="Image 10" descr="Une image contenant texte, nombre, Police, capture d’écran&#10;&#10;Description générée automatiquement">
            <a:extLst>
              <a:ext uri="{FF2B5EF4-FFF2-40B4-BE49-F238E27FC236}">
                <a16:creationId xmlns:a16="http://schemas.microsoft.com/office/drawing/2014/main" id="{C7E37322-A4CB-FA8B-C358-07E290DE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95" y="890115"/>
            <a:ext cx="10936609" cy="4807300"/>
          </a:xfrm>
          <a:prstGeom prst="rect">
            <a:avLst/>
          </a:prstGeom>
        </p:spPr>
      </p:pic>
      <p:sp>
        <p:nvSpPr>
          <p:cNvPr id="12" name="ZoneTexte 11">
            <a:extLst>
              <a:ext uri="{FF2B5EF4-FFF2-40B4-BE49-F238E27FC236}">
                <a16:creationId xmlns:a16="http://schemas.microsoft.com/office/drawing/2014/main" id="{C1217E3D-9F87-3C0A-73F1-166B9557DD26}"/>
              </a:ext>
            </a:extLst>
          </p:cNvPr>
          <p:cNvSpPr txBox="1"/>
          <p:nvPr/>
        </p:nvSpPr>
        <p:spPr>
          <a:xfrm>
            <a:off x="673833" y="5859679"/>
            <a:ext cx="3364767" cy="369332"/>
          </a:xfrm>
          <a:prstGeom prst="rect">
            <a:avLst/>
          </a:prstGeom>
          <a:noFill/>
        </p:spPr>
        <p:txBody>
          <a:bodyPr wrap="none" rtlCol="0">
            <a:spAutoFit/>
          </a:bodyPr>
          <a:lstStyle/>
          <a:p>
            <a:r>
              <a:rPr lang="fr-FR" dirty="0"/>
              <a:t>Source : étude Michael Page 2024</a:t>
            </a:r>
          </a:p>
        </p:txBody>
      </p:sp>
    </p:spTree>
    <p:extLst>
      <p:ext uri="{BB962C8B-B14F-4D97-AF65-F5344CB8AC3E}">
        <p14:creationId xmlns:p14="http://schemas.microsoft.com/office/powerpoint/2010/main" val="2100257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33A6-0D65-C663-5388-3A0C598A7258}"/>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D09E0A0-C15F-6D40-C0F6-CD3E4DE55A2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DF97A1E1-1A78-374C-3D21-08EF954348D8}"/>
              </a:ext>
            </a:extLst>
          </p:cNvPr>
          <p:cNvSpPr>
            <a:spLocks noGrp="1"/>
          </p:cNvSpPr>
          <p:nvPr>
            <p:ph type="sldNum" sz="quarter" idx="12"/>
          </p:nvPr>
        </p:nvSpPr>
        <p:spPr/>
        <p:txBody>
          <a:bodyPr/>
          <a:lstStyle/>
          <a:p>
            <a:fld id="{E97D2105-CB8C-4221-B9EA-618007779479}" type="slidenum">
              <a:rPr lang="fr-FR" smtClean="0"/>
              <a:pPr/>
              <a:t>49</a:t>
            </a:fld>
            <a:endParaRPr lang="fr-FR"/>
          </a:p>
        </p:txBody>
      </p:sp>
      <p:sp>
        <p:nvSpPr>
          <p:cNvPr id="4" name="Titre 3">
            <a:extLst>
              <a:ext uri="{FF2B5EF4-FFF2-40B4-BE49-F238E27FC236}">
                <a16:creationId xmlns:a16="http://schemas.microsoft.com/office/drawing/2014/main" id="{4492E0E6-1C3A-8371-1C01-769931F55EE1}"/>
              </a:ext>
            </a:extLst>
          </p:cNvPr>
          <p:cNvSpPr>
            <a:spLocks noGrp="1"/>
          </p:cNvSpPr>
          <p:nvPr>
            <p:ph type="title"/>
          </p:nvPr>
        </p:nvSpPr>
        <p:spPr/>
        <p:txBody>
          <a:bodyPr>
            <a:normAutofit/>
          </a:bodyPr>
          <a:lstStyle/>
          <a:p>
            <a:r>
              <a:rPr lang="fr-FR" dirty="0"/>
              <a:t>Consultant VS Employé</a:t>
            </a:r>
          </a:p>
        </p:txBody>
      </p:sp>
      <p:sp>
        <p:nvSpPr>
          <p:cNvPr id="6" name="ZoneTexte 5">
            <a:extLst>
              <a:ext uri="{FF2B5EF4-FFF2-40B4-BE49-F238E27FC236}">
                <a16:creationId xmlns:a16="http://schemas.microsoft.com/office/drawing/2014/main" id="{01E3481B-D94E-A6DE-3171-290F8DC5E8CC}"/>
              </a:ext>
            </a:extLst>
          </p:cNvPr>
          <p:cNvSpPr txBox="1"/>
          <p:nvPr/>
        </p:nvSpPr>
        <p:spPr>
          <a:xfrm>
            <a:off x="325120" y="1574800"/>
            <a:ext cx="6094562" cy="369332"/>
          </a:xfrm>
          <a:prstGeom prst="rect">
            <a:avLst/>
          </a:prstGeom>
          <a:noFill/>
        </p:spPr>
        <p:txBody>
          <a:bodyPr wrap="square">
            <a:spAutoFit/>
          </a:bodyPr>
          <a:lstStyle/>
          <a:p>
            <a:r>
              <a:rPr lang="fr-FR" dirty="0"/>
              <a:t>1️⃣ Nature du contrat et relation avec l’entreprise</a:t>
            </a:r>
          </a:p>
        </p:txBody>
      </p:sp>
      <p:pic>
        <p:nvPicPr>
          <p:cNvPr id="11" name="Espace réservé du contenu 10">
            <a:extLst>
              <a:ext uri="{FF2B5EF4-FFF2-40B4-BE49-F238E27FC236}">
                <a16:creationId xmlns:a16="http://schemas.microsoft.com/office/drawing/2014/main" id="{59F950D0-9EF6-3010-43B9-8B1F97AA5C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433" y="2014598"/>
            <a:ext cx="9312412" cy="3268602"/>
          </a:xfrm>
        </p:spPr>
      </p:pic>
    </p:spTree>
    <p:extLst>
      <p:ext uri="{BB962C8B-B14F-4D97-AF65-F5344CB8AC3E}">
        <p14:creationId xmlns:p14="http://schemas.microsoft.com/office/powerpoint/2010/main" val="327750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8853B-6E56-C5FE-24CB-07748C8CE16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F0FC4F18-069E-26A6-C14C-0C3044A000D1}"/>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C83BA069-36AF-438A-9EAD-A962E600E34A}"/>
              </a:ext>
            </a:extLst>
          </p:cNvPr>
          <p:cNvSpPr>
            <a:spLocks noGrp="1"/>
          </p:cNvSpPr>
          <p:nvPr>
            <p:ph type="title"/>
          </p:nvPr>
        </p:nvSpPr>
        <p:spPr/>
        <p:txBody>
          <a:bodyPr/>
          <a:lstStyle/>
          <a:p>
            <a:r>
              <a:rPr lang="fr-FR" dirty="0"/>
              <a:t>Le consulting</a:t>
            </a:r>
          </a:p>
        </p:txBody>
      </p:sp>
      <p:sp>
        <p:nvSpPr>
          <p:cNvPr id="6" name="Espace réservé du numéro de diapositive 5">
            <a:extLst>
              <a:ext uri="{FF2B5EF4-FFF2-40B4-BE49-F238E27FC236}">
                <a16:creationId xmlns:a16="http://schemas.microsoft.com/office/drawing/2014/main" id="{9D8BD009-544E-43F5-066F-F569FD1101A9}"/>
              </a:ext>
            </a:extLst>
          </p:cNvPr>
          <p:cNvSpPr>
            <a:spLocks noGrp="1"/>
          </p:cNvSpPr>
          <p:nvPr>
            <p:ph type="sldNum" sz="quarter" idx="12"/>
          </p:nvPr>
        </p:nvSpPr>
        <p:spPr/>
        <p:txBody>
          <a:bodyPr/>
          <a:lstStyle/>
          <a:p>
            <a:fld id="{E97D2105-CB8C-4221-B9EA-618007779479}" type="slidenum">
              <a:rPr lang="fr-FR" smtClean="0"/>
              <a:pPr/>
              <a:t>5</a:t>
            </a:fld>
            <a:endParaRPr lang="fr-FR" dirty="0"/>
          </a:p>
        </p:txBody>
      </p:sp>
      <p:graphicFrame>
        <p:nvGraphicFramePr>
          <p:cNvPr id="9" name="Espace réservé du contenu 8">
            <a:extLst>
              <a:ext uri="{FF2B5EF4-FFF2-40B4-BE49-F238E27FC236}">
                <a16:creationId xmlns:a16="http://schemas.microsoft.com/office/drawing/2014/main" id="{F31EF563-ECDC-3310-30C9-0AF0EA4CA66B}"/>
              </a:ext>
            </a:extLst>
          </p:cNvPr>
          <p:cNvGraphicFramePr>
            <a:graphicFrameLocks noGrp="1"/>
          </p:cNvGraphicFramePr>
          <p:nvPr>
            <p:ph idx="1"/>
            <p:extLst>
              <p:ext uri="{D42A27DB-BD31-4B8C-83A1-F6EECF244321}">
                <p14:modId xmlns:p14="http://schemas.microsoft.com/office/powerpoint/2010/main" val="3018935383"/>
              </p:ext>
            </p:extLst>
          </p:nvPr>
        </p:nvGraphicFramePr>
        <p:xfrm>
          <a:off x="334433" y="1791928"/>
          <a:ext cx="10420710" cy="4382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91DE8966-8C6D-0323-C667-05FF3F9ECDAE}"/>
              </a:ext>
            </a:extLst>
          </p:cNvPr>
          <p:cNvSpPr txBox="1"/>
          <p:nvPr/>
        </p:nvSpPr>
        <p:spPr>
          <a:xfrm>
            <a:off x="4851639" y="1110598"/>
            <a:ext cx="3758961" cy="477054"/>
          </a:xfrm>
          <a:prstGeom prst="rect">
            <a:avLst/>
          </a:prstGeom>
          <a:noFill/>
        </p:spPr>
        <p:txBody>
          <a:bodyPr wrap="square">
            <a:spAutoFit/>
          </a:bodyPr>
          <a:lstStyle/>
          <a:p>
            <a:pPr algn="ctr"/>
            <a:r>
              <a:rPr lang="fr-FR" sz="2500" b="1" dirty="0"/>
              <a:t>Types de Consulting</a:t>
            </a:r>
          </a:p>
        </p:txBody>
      </p:sp>
    </p:spTree>
    <p:extLst>
      <p:ext uri="{BB962C8B-B14F-4D97-AF65-F5344CB8AC3E}">
        <p14:creationId xmlns:p14="http://schemas.microsoft.com/office/powerpoint/2010/main" val="808391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9BFAE-78BC-46AB-7A25-A0C3F102C26B}"/>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9403305-4F6C-7937-9E03-30E037A49EDD}"/>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10C2359-90D4-F994-D5AD-3303DA1C722B}"/>
              </a:ext>
            </a:extLst>
          </p:cNvPr>
          <p:cNvSpPr>
            <a:spLocks noGrp="1"/>
          </p:cNvSpPr>
          <p:nvPr>
            <p:ph type="sldNum" sz="quarter" idx="12"/>
          </p:nvPr>
        </p:nvSpPr>
        <p:spPr/>
        <p:txBody>
          <a:bodyPr/>
          <a:lstStyle/>
          <a:p>
            <a:fld id="{E97D2105-CB8C-4221-B9EA-618007779479}" type="slidenum">
              <a:rPr lang="fr-FR" smtClean="0"/>
              <a:pPr/>
              <a:t>50</a:t>
            </a:fld>
            <a:endParaRPr lang="fr-FR"/>
          </a:p>
        </p:txBody>
      </p:sp>
      <p:sp>
        <p:nvSpPr>
          <p:cNvPr id="4" name="Titre 3">
            <a:extLst>
              <a:ext uri="{FF2B5EF4-FFF2-40B4-BE49-F238E27FC236}">
                <a16:creationId xmlns:a16="http://schemas.microsoft.com/office/drawing/2014/main" id="{433AEC6B-85C4-0C09-AC47-C0708489E9BF}"/>
              </a:ext>
            </a:extLst>
          </p:cNvPr>
          <p:cNvSpPr>
            <a:spLocks noGrp="1"/>
          </p:cNvSpPr>
          <p:nvPr>
            <p:ph type="title"/>
          </p:nvPr>
        </p:nvSpPr>
        <p:spPr/>
        <p:txBody>
          <a:bodyPr>
            <a:normAutofit/>
          </a:bodyPr>
          <a:lstStyle/>
          <a:p>
            <a:r>
              <a:rPr lang="fr-FR" dirty="0"/>
              <a:t>Consultant VS Employé</a:t>
            </a:r>
          </a:p>
        </p:txBody>
      </p:sp>
      <p:sp>
        <p:nvSpPr>
          <p:cNvPr id="15" name="ZoneTexte 14">
            <a:extLst>
              <a:ext uri="{FF2B5EF4-FFF2-40B4-BE49-F238E27FC236}">
                <a16:creationId xmlns:a16="http://schemas.microsoft.com/office/drawing/2014/main" id="{6C91EBCB-045D-0A0D-2AE8-CCABA09141D0}"/>
              </a:ext>
            </a:extLst>
          </p:cNvPr>
          <p:cNvSpPr txBox="1"/>
          <p:nvPr/>
        </p:nvSpPr>
        <p:spPr>
          <a:xfrm>
            <a:off x="75839" y="5283200"/>
            <a:ext cx="12040321" cy="830997"/>
          </a:xfrm>
          <a:prstGeom prst="rect">
            <a:avLst/>
          </a:prstGeom>
          <a:noFill/>
        </p:spPr>
        <p:txBody>
          <a:bodyPr wrap="square">
            <a:spAutoFit/>
          </a:bodyPr>
          <a:lstStyle/>
          <a:p>
            <a:r>
              <a:rPr lang="fr-FR" sz="1600" dirty="0"/>
              <a:t>➡️ Un </a:t>
            </a:r>
            <a:r>
              <a:rPr lang="fr-FR" sz="1600" b="1" dirty="0"/>
              <a:t>consultant</a:t>
            </a:r>
            <a:r>
              <a:rPr lang="fr-FR" sz="1600" dirty="0"/>
              <a:t> indépendant en cybersécurité peut être engagé pour auditer le système informatique et proposer des recommandations.</a:t>
            </a:r>
            <a:br>
              <a:rPr lang="fr-FR" sz="1600" dirty="0"/>
            </a:br>
            <a:r>
              <a:rPr lang="fr-FR" sz="1600" dirty="0"/>
              <a:t>➡️ Un </a:t>
            </a:r>
            <a:r>
              <a:rPr lang="fr-FR" sz="1600" b="1" dirty="0"/>
              <a:t>employé</a:t>
            </a:r>
            <a:r>
              <a:rPr lang="fr-FR" sz="1600" dirty="0"/>
              <a:t> en cybersécurité sera chargé de la mise en place et de la maintenance continue des solutions de sécurité.</a:t>
            </a:r>
          </a:p>
        </p:txBody>
      </p:sp>
      <p:pic>
        <p:nvPicPr>
          <p:cNvPr id="9" name="Espace réservé du contenu 8">
            <a:extLst>
              <a:ext uri="{FF2B5EF4-FFF2-40B4-BE49-F238E27FC236}">
                <a16:creationId xmlns:a16="http://schemas.microsoft.com/office/drawing/2014/main" id="{F63A76F5-E184-51BB-EEDE-01A091DC0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792" y="1944132"/>
            <a:ext cx="8630854" cy="3258005"/>
          </a:xfrm>
        </p:spPr>
      </p:pic>
      <p:sp>
        <p:nvSpPr>
          <p:cNvPr id="12" name="ZoneTexte 11">
            <a:extLst>
              <a:ext uri="{FF2B5EF4-FFF2-40B4-BE49-F238E27FC236}">
                <a16:creationId xmlns:a16="http://schemas.microsoft.com/office/drawing/2014/main" id="{6FC77FD5-AAAD-7D26-C116-E712755B0569}"/>
              </a:ext>
            </a:extLst>
          </p:cNvPr>
          <p:cNvSpPr txBox="1"/>
          <p:nvPr/>
        </p:nvSpPr>
        <p:spPr>
          <a:xfrm>
            <a:off x="183311" y="1620927"/>
            <a:ext cx="6094562" cy="369332"/>
          </a:xfrm>
          <a:prstGeom prst="rect">
            <a:avLst/>
          </a:prstGeom>
          <a:noFill/>
        </p:spPr>
        <p:txBody>
          <a:bodyPr wrap="square">
            <a:spAutoFit/>
          </a:bodyPr>
          <a:lstStyle/>
          <a:p>
            <a:r>
              <a:rPr lang="fr-FR" dirty="0"/>
              <a:t>2️⃣ Objectifs et missions</a:t>
            </a:r>
          </a:p>
        </p:txBody>
      </p:sp>
    </p:spTree>
    <p:extLst>
      <p:ext uri="{BB962C8B-B14F-4D97-AF65-F5344CB8AC3E}">
        <p14:creationId xmlns:p14="http://schemas.microsoft.com/office/powerpoint/2010/main" val="198290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BC44B-48B9-370A-A77C-170866F63142}"/>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6EDFD13-936A-F43B-D8A3-F609D19AFE5A}"/>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4F8284AE-8587-EA8F-2673-E041F471663C}"/>
              </a:ext>
            </a:extLst>
          </p:cNvPr>
          <p:cNvSpPr>
            <a:spLocks noGrp="1"/>
          </p:cNvSpPr>
          <p:nvPr>
            <p:ph type="sldNum" sz="quarter" idx="12"/>
          </p:nvPr>
        </p:nvSpPr>
        <p:spPr/>
        <p:txBody>
          <a:bodyPr/>
          <a:lstStyle/>
          <a:p>
            <a:fld id="{E97D2105-CB8C-4221-B9EA-618007779479}" type="slidenum">
              <a:rPr lang="fr-FR" smtClean="0"/>
              <a:pPr/>
              <a:t>51</a:t>
            </a:fld>
            <a:endParaRPr lang="fr-FR"/>
          </a:p>
        </p:txBody>
      </p:sp>
      <p:sp>
        <p:nvSpPr>
          <p:cNvPr id="4" name="Titre 3">
            <a:extLst>
              <a:ext uri="{FF2B5EF4-FFF2-40B4-BE49-F238E27FC236}">
                <a16:creationId xmlns:a16="http://schemas.microsoft.com/office/drawing/2014/main" id="{F0C423AD-4E07-168C-E6E5-7F6C1712FE6F}"/>
              </a:ext>
            </a:extLst>
          </p:cNvPr>
          <p:cNvSpPr>
            <a:spLocks noGrp="1"/>
          </p:cNvSpPr>
          <p:nvPr>
            <p:ph type="title"/>
          </p:nvPr>
        </p:nvSpPr>
        <p:spPr/>
        <p:txBody>
          <a:bodyPr>
            <a:normAutofit/>
          </a:bodyPr>
          <a:lstStyle/>
          <a:p>
            <a:r>
              <a:rPr lang="fr-FR" dirty="0"/>
              <a:t>Consultant VS Employé</a:t>
            </a:r>
          </a:p>
        </p:txBody>
      </p:sp>
      <p:pic>
        <p:nvPicPr>
          <p:cNvPr id="8" name="Espace réservé du contenu 7">
            <a:extLst>
              <a:ext uri="{FF2B5EF4-FFF2-40B4-BE49-F238E27FC236}">
                <a16:creationId xmlns:a16="http://schemas.microsoft.com/office/drawing/2014/main" id="{28D0F6EC-50D3-FA42-81BB-DD4028EEF0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937" y="1998603"/>
            <a:ext cx="8640381" cy="3219899"/>
          </a:xfrm>
        </p:spPr>
      </p:pic>
      <p:sp>
        <p:nvSpPr>
          <p:cNvPr id="11" name="ZoneTexte 10">
            <a:extLst>
              <a:ext uri="{FF2B5EF4-FFF2-40B4-BE49-F238E27FC236}">
                <a16:creationId xmlns:a16="http://schemas.microsoft.com/office/drawing/2014/main" id="{77A786EE-5122-DDC4-66BE-EC4D9D4B3F58}"/>
              </a:ext>
            </a:extLst>
          </p:cNvPr>
          <p:cNvSpPr txBox="1"/>
          <p:nvPr/>
        </p:nvSpPr>
        <p:spPr>
          <a:xfrm>
            <a:off x="183311" y="5308149"/>
            <a:ext cx="11816032" cy="830997"/>
          </a:xfrm>
          <a:prstGeom prst="rect">
            <a:avLst/>
          </a:prstGeom>
          <a:noFill/>
        </p:spPr>
        <p:txBody>
          <a:bodyPr wrap="square">
            <a:spAutoFit/>
          </a:bodyPr>
          <a:lstStyle/>
          <a:p>
            <a:r>
              <a:rPr lang="fr-FR" sz="1600" dirty="0"/>
              <a:t>➡️ Un consultant </a:t>
            </a:r>
            <a:r>
              <a:rPr lang="fr-FR" sz="1600" b="1" dirty="0"/>
              <a:t>DevOps </a:t>
            </a:r>
            <a:r>
              <a:rPr lang="fr-FR" sz="1600" dirty="0"/>
              <a:t> peut venir définir une stratégie CI/CD et former l’équipe sur l’outillage.</a:t>
            </a:r>
          </a:p>
          <a:p>
            <a:br>
              <a:rPr lang="fr-FR" sz="1600" dirty="0"/>
            </a:br>
            <a:r>
              <a:rPr lang="fr-FR" sz="1600" dirty="0"/>
              <a:t>➡️ Un ingénieur DevOps interne s’occupera de la mise en place et de l’amélioration continue des pipelines CI/CD.</a:t>
            </a:r>
          </a:p>
        </p:txBody>
      </p:sp>
      <p:sp>
        <p:nvSpPr>
          <p:cNvPr id="14" name="ZoneTexte 13">
            <a:extLst>
              <a:ext uri="{FF2B5EF4-FFF2-40B4-BE49-F238E27FC236}">
                <a16:creationId xmlns:a16="http://schemas.microsoft.com/office/drawing/2014/main" id="{3BA04924-0B08-A923-E63F-9ECE08397ED1}"/>
              </a:ext>
            </a:extLst>
          </p:cNvPr>
          <p:cNvSpPr txBox="1"/>
          <p:nvPr/>
        </p:nvSpPr>
        <p:spPr>
          <a:xfrm>
            <a:off x="191937" y="1629271"/>
            <a:ext cx="6094562" cy="369332"/>
          </a:xfrm>
          <a:prstGeom prst="rect">
            <a:avLst/>
          </a:prstGeom>
          <a:noFill/>
        </p:spPr>
        <p:txBody>
          <a:bodyPr wrap="square">
            <a:spAutoFit/>
          </a:bodyPr>
          <a:lstStyle/>
          <a:p>
            <a:r>
              <a:rPr lang="fr-FR" dirty="0"/>
              <a:t>3️⃣ Compétences et posture</a:t>
            </a:r>
          </a:p>
        </p:txBody>
      </p:sp>
    </p:spTree>
    <p:extLst>
      <p:ext uri="{BB962C8B-B14F-4D97-AF65-F5344CB8AC3E}">
        <p14:creationId xmlns:p14="http://schemas.microsoft.com/office/powerpoint/2010/main" val="2400570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D05A-FC81-1822-1573-96DDB0BB9CE0}"/>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54B4910-F102-3B22-33E7-388CDC66A005}"/>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F7DDD724-64C3-B23F-F9B7-4FDF38A9BE5A}"/>
              </a:ext>
            </a:extLst>
          </p:cNvPr>
          <p:cNvSpPr>
            <a:spLocks noGrp="1"/>
          </p:cNvSpPr>
          <p:nvPr>
            <p:ph type="sldNum" sz="quarter" idx="12"/>
          </p:nvPr>
        </p:nvSpPr>
        <p:spPr/>
        <p:txBody>
          <a:bodyPr/>
          <a:lstStyle/>
          <a:p>
            <a:fld id="{E97D2105-CB8C-4221-B9EA-618007779479}" type="slidenum">
              <a:rPr lang="fr-FR" smtClean="0"/>
              <a:pPr/>
              <a:t>52</a:t>
            </a:fld>
            <a:endParaRPr lang="fr-FR"/>
          </a:p>
        </p:txBody>
      </p:sp>
      <p:sp>
        <p:nvSpPr>
          <p:cNvPr id="4" name="Titre 3">
            <a:extLst>
              <a:ext uri="{FF2B5EF4-FFF2-40B4-BE49-F238E27FC236}">
                <a16:creationId xmlns:a16="http://schemas.microsoft.com/office/drawing/2014/main" id="{8FA9221D-70D1-1FAD-FB2F-9424C782AE2F}"/>
              </a:ext>
            </a:extLst>
          </p:cNvPr>
          <p:cNvSpPr>
            <a:spLocks noGrp="1"/>
          </p:cNvSpPr>
          <p:nvPr>
            <p:ph type="title"/>
          </p:nvPr>
        </p:nvSpPr>
        <p:spPr/>
        <p:txBody>
          <a:bodyPr>
            <a:normAutofit/>
          </a:bodyPr>
          <a:lstStyle/>
          <a:p>
            <a:r>
              <a:rPr lang="fr-FR" dirty="0"/>
              <a:t>Consultant VS Employé</a:t>
            </a:r>
          </a:p>
        </p:txBody>
      </p:sp>
      <p:pic>
        <p:nvPicPr>
          <p:cNvPr id="9" name="Espace réservé du contenu 8">
            <a:extLst>
              <a:ext uri="{FF2B5EF4-FFF2-40B4-BE49-F238E27FC236}">
                <a16:creationId xmlns:a16="http://schemas.microsoft.com/office/drawing/2014/main" id="{DCBBDAA8-A6BB-2E4B-C146-54DA80BD62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13" y="2019969"/>
            <a:ext cx="8668960" cy="3238952"/>
          </a:xfrm>
        </p:spPr>
      </p:pic>
      <p:sp>
        <p:nvSpPr>
          <p:cNvPr id="12" name="ZoneTexte 11">
            <a:extLst>
              <a:ext uri="{FF2B5EF4-FFF2-40B4-BE49-F238E27FC236}">
                <a16:creationId xmlns:a16="http://schemas.microsoft.com/office/drawing/2014/main" id="{D3B53D35-5AB3-97CC-BA4A-767C2C6151D6}"/>
              </a:ext>
            </a:extLst>
          </p:cNvPr>
          <p:cNvSpPr txBox="1"/>
          <p:nvPr/>
        </p:nvSpPr>
        <p:spPr>
          <a:xfrm>
            <a:off x="236957" y="1709239"/>
            <a:ext cx="6094562" cy="369332"/>
          </a:xfrm>
          <a:prstGeom prst="rect">
            <a:avLst/>
          </a:prstGeom>
          <a:noFill/>
        </p:spPr>
        <p:txBody>
          <a:bodyPr wrap="square">
            <a:spAutoFit/>
          </a:bodyPr>
          <a:lstStyle/>
          <a:p>
            <a:r>
              <a:rPr lang="fr-FR" dirty="0"/>
              <a:t>4️⃣ Rémunération et avantages</a:t>
            </a:r>
          </a:p>
        </p:txBody>
      </p:sp>
      <p:sp>
        <p:nvSpPr>
          <p:cNvPr id="15" name="ZoneTexte 14">
            <a:extLst>
              <a:ext uri="{FF2B5EF4-FFF2-40B4-BE49-F238E27FC236}">
                <a16:creationId xmlns:a16="http://schemas.microsoft.com/office/drawing/2014/main" id="{730398E3-8485-C188-92DB-198D730EA92F}"/>
              </a:ext>
            </a:extLst>
          </p:cNvPr>
          <p:cNvSpPr txBox="1"/>
          <p:nvPr/>
        </p:nvSpPr>
        <p:spPr>
          <a:xfrm>
            <a:off x="70089" y="5314057"/>
            <a:ext cx="12051821" cy="1015663"/>
          </a:xfrm>
          <a:prstGeom prst="rect">
            <a:avLst/>
          </a:prstGeom>
          <a:noFill/>
        </p:spPr>
        <p:txBody>
          <a:bodyPr wrap="square">
            <a:spAutoFit/>
          </a:bodyPr>
          <a:lstStyle/>
          <a:p>
            <a:r>
              <a:rPr lang="fr-FR" sz="1500" dirty="0"/>
              <a:t>➡️ Un consultant en cybersécurité indépendant peut gagner </a:t>
            </a:r>
            <a:r>
              <a:rPr lang="fr-FR" sz="1500" b="1" dirty="0"/>
              <a:t>800€ à 1200€ par jour</a:t>
            </a:r>
            <a:r>
              <a:rPr lang="fr-FR" sz="1500" dirty="0"/>
              <a:t>, mais doit trouver de nouvelles missions régulièrement.</a:t>
            </a:r>
            <a:br>
              <a:rPr lang="fr-FR" sz="1500" dirty="0"/>
            </a:br>
            <a:r>
              <a:rPr lang="fr-FR" sz="1500" dirty="0"/>
              <a:t>➡️ Un ingénieur cybersécurité en entreprise aura un </a:t>
            </a:r>
            <a:r>
              <a:rPr lang="fr-FR" sz="1500" b="1" dirty="0"/>
              <a:t>salaire mensuel stable</a:t>
            </a:r>
            <a:r>
              <a:rPr lang="fr-FR" sz="1500" dirty="0"/>
              <a:t> (ex : 50-80K€/an) avec des avantages comme la mutuelle et les congés payés.</a:t>
            </a:r>
          </a:p>
        </p:txBody>
      </p:sp>
    </p:spTree>
    <p:extLst>
      <p:ext uri="{BB962C8B-B14F-4D97-AF65-F5344CB8AC3E}">
        <p14:creationId xmlns:p14="http://schemas.microsoft.com/office/powerpoint/2010/main" val="2305509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5C0FB-D719-EDB6-7303-3D4564B3CD61}"/>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CA7E4B9-0265-50EA-4BF2-A3C4781BEBBE}"/>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6DE6DB26-5850-10A4-EA27-ECF0BCD4542D}"/>
              </a:ext>
            </a:extLst>
          </p:cNvPr>
          <p:cNvSpPr>
            <a:spLocks noGrp="1"/>
          </p:cNvSpPr>
          <p:nvPr>
            <p:ph type="sldNum" sz="quarter" idx="12"/>
          </p:nvPr>
        </p:nvSpPr>
        <p:spPr/>
        <p:txBody>
          <a:bodyPr/>
          <a:lstStyle/>
          <a:p>
            <a:fld id="{E97D2105-CB8C-4221-B9EA-618007779479}" type="slidenum">
              <a:rPr lang="fr-FR" smtClean="0"/>
              <a:pPr/>
              <a:t>53</a:t>
            </a:fld>
            <a:endParaRPr lang="fr-FR"/>
          </a:p>
        </p:txBody>
      </p:sp>
      <p:sp>
        <p:nvSpPr>
          <p:cNvPr id="4" name="Titre 3">
            <a:extLst>
              <a:ext uri="{FF2B5EF4-FFF2-40B4-BE49-F238E27FC236}">
                <a16:creationId xmlns:a16="http://schemas.microsoft.com/office/drawing/2014/main" id="{A5E521D8-3173-F8DD-6EB5-268B7B928B7E}"/>
              </a:ext>
            </a:extLst>
          </p:cNvPr>
          <p:cNvSpPr>
            <a:spLocks noGrp="1"/>
          </p:cNvSpPr>
          <p:nvPr>
            <p:ph type="title"/>
          </p:nvPr>
        </p:nvSpPr>
        <p:spPr/>
        <p:txBody>
          <a:bodyPr>
            <a:normAutofit/>
          </a:bodyPr>
          <a:lstStyle/>
          <a:p>
            <a:r>
              <a:rPr lang="fr-FR" dirty="0"/>
              <a:t>Consultant VS Employé</a:t>
            </a:r>
          </a:p>
        </p:txBody>
      </p:sp>
      <p:sp>
        <p:nvSpPr>
          <p:cNvPr id="15" name="ZoneTexte 14">
            <a:extLst>
              <a:ext uri="{FF2B5EF4-FFF2-40B4-BE49-F238E27FC236}">
                <a16:creationId xmlns:a16="http://schemas.microsoft.com/office/drawing/2014/main" id="{F81E924E-D1A0-AD0E-5D1F-6ED630D2FC48}"/>
              </a:ext>
            </a:extLst>
          </p:cNvPr>
          <p:cNvSpPr txBox="1"/>
          <p:nvPr/>
        </p:nvSpPr>
        <p:spPr>
          <a:xfrm>
            <a:off x="70089" y="5148761"/>
            <a:ext cx="12326069" cy="830997"/>
          </a:xfrm>
          <a:prstGeom prst="rect">
            <a:avLst/>
          </a:prstGeom>
          <a:noFill/>
        </p:spPr>
        <p:txBody>
          <a:bodyPr wrap="square">
            <a:spAutoFit/>
          </a:bodyPr>
          <a:lstStyle/>
          <a:p>
            <a:r>
              <a:rPr lang="fr-FR" sz="1600" dirty="0"/>
              <a:t>➡️ Un consultant en transformation digitale va venir proposer une </a:t>
            </a:r>
            <a:r>
              <a:rPr lang="fr-FR" sz="1600" b="1" dirty="0"/>
              <a:t>stratégie numérique</a:t>
            </a:r>
            <a:r>
              <a:rPr lang="fr-FR" sz="1600" dirty="0"/>
              <a:t>, puis partir une fois celle-ci adoptée.</a:t>
            </a:r>
          </a:p>
          <a:p>
            <a:br>
              <a:rPr lang="fr-FR" sz="1600" dirty="0"/>
            </a:br>
            <a:r>
              <a:rPr lang="fr-FR" sz="1600" dirty="0"/>
              <a:t>➡️ Un responsable IT interne va ensuite s’assurer de </a:t>
            </a:r>
            <a:r>
              <a:rPr lang="fr-FR" sz="1600" b="1" dirty="0"/>
              <a:t>déployer la stratégie</a:t>
            </a:r>
            <a:r>
              <a:rPr lang="fr-FR" sz="1600" dirty="0"/>
              <a:t> et de la faire évoluer dans le temps.</a:t>
            </a:r>
            <a:endParaRPr lang="fr-FR" sz="1500" dirty="0"/>
          </a:p>
        </p:txBody>
      </p:sp>
      <p:pic>
        <p:nvPicPr>
          <p:cNvPr id="8" name="Espace réservé du contenu 7">
            <a:extLst>
              <a:ext uri="{FF2B5EF4-FFF2-40B4-BE49-F238E27FC236}">
                <a16:creationId xmlns:a16="http://schemas.microsoft.com/office/drawing/2014/main" id="{4E6E118D-C140-B942-D4AD-EA35BE61AA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043" y="2178742"/>
            <a:ext cx="9509334" cy="2859084"/>
          </a:xfrm>
        </p:spPr>
      </p:pic>
      <p:sp>
        <p:nvSpPr>
          <p:cNvPr id="11" name="ZoneTexte 10">
            <a:extLst>
              <a:ext uri="{FF2B5EF4-FFF2-40B4-BE49-F238E27FC236}">
                <a16:creationId xmlns:a16="http://schemas.microsoft.com/office/drawing/2014/main" id="{DD6FE816-14F5-A2C0-74C2-E74E5927F20D}"/>
              </a:ext>
            </a:extLst>
          </p:cNvPr>
          <p:cNvSpPr txBox="1"/>
          <p:nvPr/>
        </p:nvSpPr>
        <p:spPr>
          <a:xfrm>
            <a:off x="154043" y="1809410"/>
            <a:ext cx="6198078" cy="369332"/>
          </a:xfrm>
          <a:prstGeom prst="rect">
            <a:avLst/>
          </a:prstGeom>
          <a:noFill/>
        </p:spPr>
        <p:txBody>
          <a:bodyPr wrap="square">
            <a:spAutoFit/>
          </a:bodyPr>
          <a:lstStyle/>
          <a:p>
            <a:r>
              <a:rPr lang="fr-FR" dirty="0"/>
              <a:t>5️⃣ Engagement dans l’entreprise</a:t>
            </a:r>
          </a:p>
        </p:txBody>
      </p:sp>
    </p:spTree>
    <p:extLst>
      <p:ext uri="{BB962C8B-B14F-4D97-AF65-F5344CB8AC3E}">
        <p14:creationId xmlns:p14="http://schemas.microsoft.com/office/powerpoint/2010/main" val="3906462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A45D5-48B5-CE57-0FD3-8366672C61C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6F1CA50-14A4-672A-2ABD-9967C439D64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71568DB6-7A64-5FB7-A43B-30C5AB396469}"/>
              </a:ext>
            </a:extLst>
          </p:cNvPr>
          <p:cNvSpPr>
            <a:spLocks noGrp="1"/>
          </p:cNvSpPr>
          <p:nvPr>
            <p:ph type="sldNum" sz="quarter" idx="12"/>
          </p:nvPr>
        </p:nvSpPr>
        <p:spPr/>
        <p:txBody>
          <a:bodyPr/>
          <a:lstStyle/>
          <a:p>
            <a:fld id="{E97D2105-CB8C-4221-B9EA-618007779479}" type="slidenum">
              <a:rPr lang="fr-FR" smtClean="0"/>
              <a:pPr/>
              <a:t>54</a:t>
            </a:fld>
            <a:endParaRPr lang="fr-FR"/>
          </a:p>
        </p:txBody>
      </p:sp>
      <p:pic>
        <p:nvPicPr>
          <p:cNvPr id="13" name="Image 12" descr="Une image contenant Police, Graphique, logo, symbole&#10;&#10;Le contenu généré par l’IA peut être incorrect.">
            <a:hlinkClick r:id="rId2"/>
            <a:extLst>
              <a:ext uri="{FF2B5EF4-FFF2-40B4-BE49-F238E27FC236}">
                <a16:creationId xmlns:a16="http://schemas.microsoft.com/office/drawing/2014/main" id="{56743777-53FB-1820-A8BD-BCC3B67B6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605" y="852620"/>
            <a:ext cx="7164790" cy="5152760"/>
          </a:xfrm>
          <a:prstGeom prst="rect">
            <a:avLst/>
          </a:prstGeom>
        </p:spPr>
      </p:pic>
    </p:spTree>
    <p:extLst>
      <p:ext uri="{BB962C8B-B14F-4D97-AF65-F5344CB8AC3E}">
        <p14:creationId xmlns:p14="http://schemas.microsoft.com/office/powerpoint/2010/main" val="745785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Comment cadrer et conduire</a:t>
            </a:r>
            <a:br>
              <a:rPr lang="fr-FR" sz="4900" dirty="0"/>
            </a:br>
            <a:r>
              <a:rPr lang="fr-FR" sz="4900" b="1" dirty="0">
                <a:latin typeface="+mn-lt"/>
              </a:rPr>
              <a:t>une mission de conseil ? </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1686078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F71653E-6AF9-547A-517D-73860E362543}"/>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DD10B5E-9155-2CD8-5623-7AC07456DB4C}"/>
              </a:ext>
            </a:extLst>
          </p:cNvPr>
          <p:cNvSpPr>
            <a:spLocks noGrp="1"/>
          </p:cNvSpPr>
          <p:nvPr>
            <p:ph type="sldNum" sz="quarter" idx="12"/>
          </p:nvPr>
        </p:nvSpPr>
        <p:spPr/>
        <p:txBody>
          <a:bodyPr/>
          <a:lstStyle/>
          <a:p>
            <a:fld id="{E97D2105-CB8C-4221-B9EA-618007779479}" type="slidenum">
              <a:rPr lang="fr-FR" smtClean="0"/>
              <a:pPr/>
              <a:t>56</a:t>
            </a:fld>
            <a:endParaRPr lang="fr-FR"/>
          </a:p>
        </p:txBody>
      </p:sp>
      <p:sp>
        <p:nvSpPr>
          <p:cNvPr id="4" name="Titre 3">
            <a:extLst>
              <a:ext uri="{FF2B5EF4-FFF2-40B4-BE49-F238E27FC236}">
                <a16:creationId xmlns:a16="http://schemas.microsoft.com/office/drawing/2014/main" id="{F52108D1-465D-0E53-B5B8-AEA5B0BCFDF5}"/>
              </a:ext>
            </a:extLst>
          </p:cNvPr>
          <p:cNvSpPr>
            <a:spLocks noGrp="1"/>
          </p:cNvSpPr>
          <p:nvPr>
            <p:ph type="title"/>
          </p:nvPr>
        </p:nvSpPr>
        <p:spPr>
          <a:xfrm>
            <a:off x="334433" y="816982"/>
            <a:ext cx="11532447" cy="632767"/>
          </a:xfrm>
        </p:spPr>
        <p:txBody>
          <a:bodyPr>
            <a:normAutofit fontScale="90000"/>
          </a:bodyPr>
          <a:lstStyle/>
          <a:p>
            <a:r>
              <a:rPr lang="fr-FR" dirty="0"/>
              <a:t>Cadrer une mission de conseil</a:t>
            </a:r>
          </a:p>
        </p:txBody>
      </p:sp>
      <p:sp>
        <p:nvSpPr>
          <p:cNvPr id="5" name="Espace réservé du contenu 4">
            <a:extLst>
              <a:ext uri="{FF2B5EF4-FFF2-40B4-BE49-F238E27FC236}">
                <a16:creationId xmlns:a16="http://schemas.microsoft.com/office/drawing/2014/main" id="{C6467E1B-8317-637D-716C-0B4B9648A745}"/>
              </a:ext>
            </a:extLst>
          </p:cNvPr>
          <p:cNvSpPr>
            <a:spLocks noGrp="1"/>
          </p:cNvSpPr>
          <p:nvPr>
            <p:ph idx="1"/>
          </p:nvPr>
        </p:nvSpPr>
        <p:spPr>
          <a:xfrm>
            <a:off x="334433" y="1667253"/>
            <a:ext cx="11532447" cy="4871643"/>
          </a:xfrm>
        </p:spPr>
        <p:txBody>
          <a:bodyPr>
            <a:normAutofit/>
          </a:bodyPr>
          <a:lstStyle/>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Evaluer la sensibilité du sujet pour la collectivité et son interlocuteur</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Appréhender les motivations et ses enjeux : difficulté, préoccupation,  défi ou ambition ?</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Informer clairement le client sur le périmètre, les moyens et les limites de la missions.</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Cadrer une mission : réaliser un état des lieux préalable, valider avec le client son besoin</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Définir et contractualiser des objectifs précis</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Cibler les acteurs clés du projet de la mission</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Organiser la communication directe</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Communiquer une vision claire de la mission : organiser et planifier  les différentes phases du projet</a:t>
            </a: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fr-FR" dirty="0"/>
          </a:p>
        </p:txBody>
      </p:sp>
    </p:spTree>
    <p:extLst>
      <p:ext uri="{BB962C8B-B14F-4D97-AF65-F5344CB8AC3E}">
        <p14:creationId xmlns:p14="http://schemas.microsoft.com/office/powerpoint/2010/main" val="3862669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F71653E-6AF9-547A-517D-73860E362543}"/>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DD10B5E-9155-2CD8-5623-7AC07456DB4C}"/>
              </a:ext>
            </a:extLst>
          </p:cNvPr>
          <p:cNvSpPr>
            <a:spLocks noGrp="1"/>
          </p:cNvSpPr>
          <p:nvPr>
            <p:ph type="sldNum" sz="quarter" idx="12"/>
          </p:nvPr>
        </p:nvSpPr>
        <p:spPr/>
        <p:txBody>
          <a:bodyPr/>
          <a:lstStyle/>
          <a:p>
            <a:fld id="{E97D2105-CB8C-4221-B9EA-618007779479}" type="slidenum">
              <a:rPr lang="fr-FR" smtClean="0"/>
              <a:pPr/>
              <a:t>57</a:t>
            </a:fld>
            <a:endParaRPr lang="fr-FR"/>
          </a:p>
        </p:txBody>
      </p:sp>
      <p:sp>
        <p:nvSpPr>
          <p:cNvPr id="4" name="Titre 3">
            <a:extLst>
              <a:ext uri="{FF2B5EF4-FFF2-40B4-BE49-F238E27FC236}">
                <a16:creationId xmlns:a16="http://schemas.microsoft.com/office/drawing/2014/main" id="{F52108D1-465D-0E53-B5B8-AEA5B0BCFDF5}"/>
              </a:ext>
            </a:extLst>
          </p:cNvPr>
          <p:cNvSpPr>
            <a:spLocks noGrp="1"/>
          </p:cNvSpPr>
          <p:nvPr>
            <p:ph type="title"/>
          </p:nvPr>
        </p:nvSpPr>
        <p:spPr>
          <a:xfrm>
            <a:off x="334433" y="816982"/>
            <a:ext cx="11532447" cy="632767"/>
          </a:xfrm>
        </p:spPr>
        <p:txBody>
          <a:bodyPr>
            <a:normAutofit fontScale="90000"/>
          </a:bodyPr>
          <a:lstStyle/>
          <a:p>
            <a:r>
              <a:rPr lang="fr-FR" dirty="0"/>
              <a:t>Conduire une mission de conseil</a:t>
            </a:r>
          </a:p>
        </p:txBody>
      </p:sp>
      <p:sp>
        <p:nvSpPr>
          <p:cNvPr id="5" name="Espace réservé du contenu 4">
            <a:extLst>
              <a:ext uri="{FF2B5EF4-FFF2-40B4-BE49-F238E27FC236}">
                <a16:creationId xmlns:a16="http://schemas.microsoft.com/office/drawing/2014/main" id="{C6467E1B-8317-637D-716C-0B4B9648A745}"/>
              </a:ext>
            </a:extLst>
          </p:cNvPr>
          <p:cNvSpPr>
            <a:spLocks noGrp="1"/>
          </p:cNvSpPr>
          <p:nvPr>
            <p:ph idx="1"/>
          </p:nvPr>
        </p:nvSpPr>
        <p:spPr>
          <a:xfrm>
            <a:off x="334433" y="1667253"/>
            <a:ext cx="11532447" cy="4871643"/>
          </a:xfrm>
        </p:spPr>
        <p:txBody>
          <a:bodyPr>
            <a:normAutofit/>
          </a:bodyPr>
          <a:lstStyle/>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Intégrer les </a:t>
            </a:r>
            <a:r>
              <a:rPr lang="fr-FR" sz="1800" dirty="0" err="1">
                <a:latin typeface="Open Sans" panose="020B0606030504020204" pitchFamily="34" charset="0"/>
                <a:ea typeface="Open Sans" panose="020B0606030504020204" pitchFamily="34" charset="0"/>
                <a:cs typeface="Open Sans" panose="020B0606030504020204" pitchFamily="34" charset="0"/>
              </a:rPr>
              <a:t>feed</a:t>
            </a:r>
            <a:r>
              <a:rPr lang="fr-FR" sz="1800" dirty="0">
                <a:latin typeface="Open Sans" panose="020B0606030504020204" pitchFamily="34" charset="0"/>
                <a:ea typeface="Open Sans" panose="020B0606030504020204" pitchFamily="34" charset="0"/>
                <a:cs typeface="Open Sans" panose="020B0606030504020204" pitchFamily="34" charset="0"/>
              </a:rPr>
              <a:t> back en </a:t>
            </a:r>
            <a:r>
              <a:rPr lang="fr-FR" sz="1800" dirty="0" err="1">
                <a:latin typeface="Open Sans" panose="020B0606030504020204" pitchFamily="34" charset="0"/>
                <a:ea typeface="Open Sans" panose="020B0606030504020204" pitchFamily="34" charset="0"/>
                <a:cs typeface="Open Sans" panose="020B0606030504020204" pitchFamily="34" charset="0"/>
              </a:rPr>
              <a:t>permamence</a:t>
            </a:r>
            <a:r>
              <a:rPr lang="fr-FR" sz="1800" dirty="0">
                <a:latin typeface="Open Sans" panose="020B0606030504020204" pitchFamily="34" charset="0"/>
                <a:ea typeface="Open Sans" panose="020B0606030504020204" pitchFamily="34" charset="0"/>
                <a:cs typeface="Open Sans" panose="020B0606030504020204" pitchFamily="34" charset="0"/>
              </a:rPr>
              <a:t>, développer l’écoute active pour comprendre le système de valeur de son client</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Rester à la place efficiente du consultant : éclairer, permettre des prises de conscience, conseiller, préconiser sans jamais imposer ou prendre les décisions à la place du client. Trouver la bonne distance, le </a:t>
            </a:r>
            <a:r>
              <a:rPr lang="fr-FR" sz="1800" dirty="0" err="1">
                <a:latin typeface="Open Sans" panose="020B0606030504020204" pitchFamily="34" charset="0"/>
                <a:ea typeface="Open Sans" panose="020B0606030504020204" pitchFamily="34" charset="0"/>
                <a:cs typeface="Open Sans" panose="020B0606030504020204" pitchFamily="34" charset="0"/>
              </a:rPr>
              <a:t>reçul</a:t>
            </a:r>
            <a:r>
              <a:rPr lang="fr-FR" sz="1800" dirty="0">
                <a:latin typeface="Open Sans" panose="020B0606030504020204" pitchFamily="34" charset="0"/>
                <a:ea typeface="Open Sans" panose="020B0606030504020204" pitchFamily="34" charset="0"/>
                <a:cs typeface="Open Sans" panose="020B0606030504020204" pitchFamily="34" charset="0"/>
              </a:rPr>
              <a:t> et la conserver.</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Amener son client à s’approprier les recommandations et le plan d’action</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Savoir poser les limites de son intervention</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Fais preuve d’agilité comportementale</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Fixer les points de contrôle  et suggérer des propositions correctrices</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Rassurer par une restitution client à chaque étape du projet</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Valoriser les réussites du client</a:t>
            </a:r>
          </a:p>
          <a:p>
            <a:pPr>
              <a:buFont typeface="Arial" panose="020B0604020202020204" pitchFamily="34" charset="0"/>
              <a:buChar char="•"/>
            </a:pPr>
            <a:r>
              <a:rPr lang="fr-FR" sz="1800" dirty="0">
                <a:latin typeface="Open Sans" panose="020B0606030504020204" pitchFamily="34" charset="0"/>
                <a:ea typeface="Open Sans" panose="020B0606030504020204" pitchFamily="34" charset="0"/>
                <a:cs typeface="Open Sans" panose="020B0606030504020204" pitchFamily="34" charset="0"/>
              </a:rPr>
              <a:t>Savoir appréhender avec son client le produit, les acquis et les effets de l’intervention pour laisser une empreinte positive au terme de la mission</a:t>
            </a: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fr-FR" dirty="0"/>
          </a:p>
        </p:txBody>
      </p:sp>
    </p:spTree>
    <p:extLst>
      <p:ext uri="{BB962C8B-B14F-4D97-AF65-F5344CB8AC3E}">
        <p14:creationId xmlns:p14="http://schemas.microsoft.com/office/powerpoint/2010/main" val="2009615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 </a:t>
            </a:r>
            <a:br>
              <a:rPr lang="fr-FR" sz="4900" dirty="0"/>
            </a:br>
            <a:r>
              <a:rPr lang="fr-FR" sz="4900" b="1" dirty="0">
                <a:latin typeface="+mn-lt"/>
              </a:rPr>
              <a:t>OUTILS</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766493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8E732-8EBF-CD52-CB9A-EDEFFD3DB710}"/>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33B4B92-9B99-DA81-9E2C-F27D9412C21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4C53CB13-C311-F033-AC73-6A4989D99B46}"/>
              </a:ext>
            </a:extLst>
          </p:cNvPr>
          <p:cNvSpPr>
            <a:spLocks noGrp="1"/>
          </p:cNvSpPr>
          <p:nvPr>
            <p:ph type="sldNum" sz="quarter" idx="12"/>
          </p:nvPr>
        </p:nvSpPr>
        <p:spPr/>
        <p:txBody>
          <a:bodyPr/>
          <a:lstStyle/>
          <a:p>
            <a:fld id="{E97D2105-CB8C-4221-B9EA-618007779479}" type="slidenum">
              <a:rPr lang="fr-FR" smtClean="0"/>
              <a:pPr/>
              <a:t>59</a:t>
            </a:fld>
            <a:endParaRPr lang="fr-FR"/>
          </a:p>
        </p:txBody>
      </p:sp>
      <p:sp>
        <p:nvSpPr>
          <p:cNvPr id="4" name="Titre 3">
            <a:extLst>
              <a:ext uri="{FF2B5EF4-FFF2-40B4-BE49-F238E27FC236}">
                <a16:creationId xmlns:a16="http://schemas.microsoft.com/office/drawing/2014/main" id="{F475A8BC-286C-BC39-7BDE-8482419D4F1F}"/>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13" name="Image 12" descr="Une image contenant texte, capture d’écran, Police, algèbre&#10;&#10;Le contenu généré par l’IA peut être incorrect.">
            <a:extLst>
              <a:ext uri="{FF2B5EF4-FFF2-40B4-BE49-F238E27FC236}">
                <a16:creationId xmlns:a16="http://schemas.microsoft.com/office/drawing/2014/main" id="{A98C9565-0DBE-7239-4387-A6BA9E76D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62" y="1970906"/>
            <a:ext cx="11292475" cy="3153754"/>
          </a:xfrm>
          <a:prstGeom prst="rect">
            <a:avLst/>
          </a:prstGeom>
        </p:spPr>
      </p:pic>
    </p:spTree>
    <p:extLst>
      <p:ext uri="{BB962C8B-B14F-4D97-AF65-F5344CB8AC3E}">
        <p14:creationId xmlns:p14="http://schemas.microsoft.com/office/powerpoint/2010/main" val="302475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CCDDB-2420-5CA4-5BB4-19BEED23DE1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FF8CD035-663E-A003-767A-404EDDE94BAE}"/>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6B1D0233-3FFA-B432-C738-159375930A42}"/>
              </a:ext>
            </a:extLst>
          </p:cNvPr>
          <p:cNvSpPr>
            <a:spLocks noGrp="1"/>
          </p:cNvSpPr>
          <p:nvPr>
            <p:ph type="title"/>
          </p:nvPr>
        </p:nvSpPr>
        <p:spPr/>
        <p:txBody>
          <a:bodyPr/>
          <a:lstStyle/>
          <a:p>
            <a:r>
              <a:rPr lang="fr-FR" dirty="0"/>
              <a:t>Le consulting</a:t>
            </a:r>
          </a:p>
        </p:txBody>
      </p:sp>
      <p:sp>
        <p:nvSpPr>
          <p:cNvPr id="6" name="Espace réservé du numéro de diapositive 5">
            <a:extLst>
              <a:ext uri="{FF2B5EF4-FFF2-40B4-BE49-F238E27FC236}">
                <a16:creationId xmlns:a16="http://schemas.microsoft.com/office/drawing/2014/main" id="{AB41C8B7-B71B-19C5-F144-F1B3A81EA8B3}"/>
              </a:ext>
            </a:extLst>
          </p:cNvPr>
          <p:cNvSpPr>
            <a:spLocks noGrp="1"/>
          </p:cNvSpPr>
          <p:nvPr>
            <p:ph type="sldNum" sz="quarter" idx="12"/>
          </p:nvPr>
        </p:nvSpPr>
        <p:spPr/>
        <p:txBody>
          <a:bodyPr/>
          <a:lstStyle/>
          <a:p>
            <a:fld id="{E97D2105-CB8C-4221-B9EA-618007779479}" type="slidenum">
              <a:rPr lang="fr-FR" smtClean="0"/>
              <a:pPr/>
              <a:t>6</a:t>
            </a:fld>
            <a:endParaRPr lang="fr-FR"/>
          </a:p>
        </p:txBody>
      </p:sp>
      <p:graphicFrame>
        <p:nvGraphicFramePr>
          <p:cNvPr id="7" name="Espace réservé du contenu 6">
            <a:extLst>
              <a:ext uri="{FF2B5EF4-FFF2-40B4-BE49-F238E27FC236}">
                <a16:creationId xmlns:a16="http://schemas.microsoft.com/office/drawing/2014/main" id="{1EC5EA1B-7A54-56F8-E692-F3660C2B7020}"/>
              </a:ext>
            </a:extLst>
          </p:cNvPr>
          <p:cNvGraphicFramePr>
            <a:graphicFrameLocks noGrp="1"/>
          </p:cNvGraphicFramePr>
          <p:nvPr>
            <p:ph idx="1"/>
            <p:extLst>
              <p:ext uri="{D42A27DB-BD31-4B8C-83A1-F6EECF244321}">
                <p14:modId xmlns:p14="http://schemas.microsoft.com/office/powerpoint/2010/main" val="747023620"/>
              </p:ext>
            </p:extLst>
          </p:nvPr>
        </p:nvGraphicFramePr>
        <p:xfrm>
          <a:off x="334963" y="1679575"/>
          <a:ext cx="11531600" cy="4497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ZoneTexte 10">
            <a:extLst>
              <a:ext uri="{FF2B5EF4-FFF2-40B4-BE49-F238E27FC236}">
                <a16:creationId xmlns:a16="http://schemas.microsoft.com/office/drawing/2014/main" id="{FC945BEF-C94E-3587-E8D2-7BE579810590}"/>
              </a:ext>
            </a:extLst>
          </p:cNvPr>
          <p:cNvSpPr txBox="1"/>
          <p:nvPr/>
        </p:nvSpPr>
        <p:spPr>
          <a:xfrm>
            <a:off x="325437" y="1679575"/>
            <a:ext cx="3758961" cy="830997"/>
          </a:xfrm>
          <a:prstGeom prst="rect">
            <a:avLst/>
          </a:prstGeom>
          <a:noFill/>
        </p:spPr>
        <p:txBody>
          <a:bodyPr wrap="square">
            <a:spAutoFit/>
          </a:bodyPr>
          <a:lstStyle/>
          <a:p>
            <a:r>
              <a:rPr lang="fr-FR" sz="2400" b="1" dirty="0"/>
              <a:t>Missions typiques </a:t>
            </a:r>
          </a:p>
          <a:p>
            <a:r>
              <a:rPr lang="fr-FR" sz="2400" b="1" dirty="0"/>
              <a:t>d'un consultant</a:t>
            </a:r>
          </a:p>
        </p:txBody>
      </p:sp>
    </p:spTree>
    <p:extLst>
      <p:ext uri="{BB962C8B-B14F-4D97-AF65-F5344CB8AC3E}">
        <p14:creationId xmlns:p14="http://schemas.microsoft.com/office/powerpoint/2010/main" val="1430370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BA871-A898-B86A-5D2E-D43A683F5BA7}"/>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7AB752B-83B1-EA46-2CC3-AF6A8ED57E4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2B4E6392-6DBB-1DCC-9A57-168B46975FC5}"/>
              </a:ext>
            </a:extLst>
          </p:cNvPr>
          <p:cNvSpPr>
            <a:spLocks noGrp="1"/>
          </p:cNvSpPr>
          <p:nvPr>
            <p:ph type="sldNum" sz="quarter" idx="12"/>
          </p:nvPr>
        </p:nvSpPr>
        <p:spPr/>
        <p:txBody>
          <a:bodyPr/>
          <a:lstStyle/>
          <a:p>
            <a:fld id="{E97D2105-CB8C-4221-B9EA-618007779479}" type="slidenum">
              <a:rPr lang="fr-FR" smtClean="0"/>
              <a:pPr/>
              <a:t>60</a:t>
            </a:fld>
            <a:endParaRPr lang="fr-FR"/>
          </a:p>
        </p:txBody>
      </p:sp>
      <p:sp>
        <p:nvSpPr>
          <p:cNvPr id="4" name="Titre 3">
            <a:extLst>
              <a:ext uri="{FF2B5EF4-FFF2-40B4-BE49-F238E27FC236}">
                <a16:creationId xmlns:a16="http://schemas.microsoft.com/office/drawing/2014/main" id="{6EB549D7-1C58-1450-3AA7-7C6FE8375979}"/>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6" name="Image 5" descr="Une image contenant texte, capture d’écran, Police, algèbre&#10;&#10;Le contenu généré par l’IA peut être incorrect.">
            <a:extLst>
              <a:ext uri="{FF2B5EF4-FFF2-40B4-BE49-F238E27FC236}">
                <a16:creationId xmlns:a16="http://schemas.microsoft.com/office/drawing/2014/main" id="{FBA05CA9-88B1-F7B5-DD74-6D7D25590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97" y="1625111"/>
            <a:ext cx="9128998" cy="4197124"/>
          </a:xfrm>
          <a:prstGeom prst="rect">
            <a:avLst/>
          </a:prstGeom>
        </p:spPr>
      </p:pic>
    </p:spTree>
    <p:extLst>
      <p:ext uri="{BB962C8B-B14F-4D97-AF65-F5344CB8AC3E}">
        <p14:creationId xmlns:p14="http://schemas.microsoft.com/office/powerpoint/2010/main" val="4137134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DE06-F6A0-8517-B07F-BEFD25FEAEEA}"/>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483A61D-CE18-74D5-13A4-346AE0B403B0}"/>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388AB53-F711-DC76-1FE0-CFF536CFDFA3}"/>
              </a:ext>
            </a:extLst>
          </p:cNvPr>
          <p:cNvSpPr>
            <a:spLocks noGrp="1"/>
          </p:cNvSpPr>
          <p:nvPr>
            <p:ph type="sldNum" sz="quarter" idx="12"/>
          </p:nvPr>
        </p:nvSpPr>
        <p:spPr/>
        <p:txBody>
          <a:bodyPr/>
          <a:lstStyle/>
          <a:p>
            <a:fld id="{E97D2105-CB8C-4221-B9EA-618007779479}" type="slidenum">
              <a:rPr lang="fr-FR" smtClean="0"/>
              <a:pPr/>
              <a:t>61</a:t>
            </a:fld>
            <a:endParaRPr lang="fr-FR"/>
          </a:p>
        </p:txBody>
      </p:sp>
      <p:sp>
        <p:nvSpPr>
          <p:cNvPr id="4" name="Titre 3">
            <a:extLst>
              <a:ext uri="{FF2B5EF4-FFF2-40B4-BE49-F238E27FC236}">
                <a16:creationId xmlns:a16="http://schemas.microsoft.com/office/drawing/2014/main" id="{F3006AED-72FD-1826-12CB-6A08274ED54C}"/>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8" name="Image 7" descr="Une image contenant texte, capture d’écran, Police, algèbre&#10;&#10;Le contenu généré par l’IA peut être incorrect.">
            <a:extLst>
              <a:ext uri="{FF2B5EF4-FFF2-40B4-BE49-F238E27FC236}">
                <a16:creationId xmlns:a16="http://schemas.microsoft.com/office/drawing/2014/main" id="{B2AEB31D-2447-6573-EF11-DED536E89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383" y="1895405"/>
            <a:ext cx="10223234" cy="3584331"/>
          </a:xfrm>
          <a:prstGeom prst="rect">
            <a:avLst/>
          </a:prstGeom>
        </p:spPr>
      </p:pic>
    </p:spTree>
    <p:extLst>
      <p:ext uri="{BB962C8B-B14F-4D97-AF65-F5344CB8AC3E}">
        <p14:creationId xmlns:p14="http://schemas.microsoft.com/office/powerpoint/2010/main" val="2449717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95233-0333-3948-425B-4C7591293098}"/>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4EE36E38-6D9D-4E12-822D-BB9002D40B66}"/>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D210C08-30EC-49E2-1731-25DECA506D55}"/>
              </a:ext>
            </a:extLst>
          </p:cNvPr>
          <p:cNvSpPr>
            <a:spLocks noGrp="1"/>
          </p:cNvSpPr>
          <p:nvPr>
            <p:ph type="sldNum" sz="quarter" idx="12"/>
          </p:nvPr>
        </p:nvSpPr>
        <p:spPr/>
        <p:txBody>
          <a:bodyPr/>
          <a:lstStyle/>
          <a:p>
            <a:fld id="{E97D2105-CB8C-4221-B9EA-618007779479}" type="slidenum">
              <a:rPr lang="fr-FR" smtClean="0"/>
              <a:pPr/>
              <a:t>62</a:t>
            </a:fld>
            <a:endParaRPr lang="fr-FR"/>
          </a:p>
        </p:txBody>
      </p:sp>
      <p:sp>
        <p:nvSpPr>
          <p:cNvPr id="4" name="Titre 3">
            <a:extLst>
              <a:ext uri="{FF2B5EF4-FFF2-40B4-BE49-F238E27FC236}">
                <a16:creationId xmlns:a16="http://schemas.microsoft.com/office/drawing/2014/main" id="{B4AF88FF-7B5F-96C3-EFC5-3A353D450DB4}"/>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6" name="Image 5" descr="Une image contenant texte, capture d’écran, Police, algèbre&#10;&#10;Le contenu généré par l’IA peut être incorrect.">
            <a:extLst>
              <a:ext uri="{FF2B5EF4-FFF2-40B4-BE49-F238E27FC236}">
                <a16:creationId xmlns:a16="http://schemas.microsoft.com/office/drawing/2014/main" id="{372CEBEA-5D82-D152-B3A1-4CF9A3A3E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72" y="1801586"/>
            <a:ext cx="10395193" cy="3644621"/>
          </a:xfrm>
          <a:prstGeom prst="rect">
            <a:avLst/>
          </a:prstGeom>
        </p:spPr>
      </p:pic>
    </p:spTree>
    <p:extLst>
      <p:ext uri="{BB962C8B-B14F-4D97-AF65-F5344CB8AC3E}">
        <p14:creationId xmlns:p14="http://schemas.microsoft.com/office/powerpoint/2010/main" val="1114864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34716-1EAB-57FD-9EFA-3DE15C425FA1}"/>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AF8B5C5-0FB0-A4CF-49E0-65C07D74424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DEC00BE7-2934-C01D-1A77-4650FC89A24A}"/>
              </a:ext>
            </a:extLst>
          </p:cNvPr>
          <p:cNvSpPr>
            <a:spLocks noGrp="1"/>
          </p:cNvSpPr>
          <p:nvPr>
            <p:ph type="sldNum" sz="quarter" idx="12"/>
          </p:nvPr>
        </p:nvSpPr>
        <p:spPr/>
        <p:txBody>
          <a:bodyPr/>
          <a:lstStyle/>
          <a:p>
            <a:fld id="{E97D2105-CB8C-4221-B9EA-618007779479}" type="slidenum">
              <a:rPr lang="fr-FR" smtClean="0"/>
              <a:pPr/>
              <a:t>63</a:t>
            </a:fld>
            <a:endParaRPr lang="fr-FR"/>
          </a:p>
        </p:txBody>
      </p:sp>
      <p:sp>
        <p:nvSpPr>
          <p:cNvPr id="4" name="Titre 3">
            <a:extLst>
              <a:ext uri="{FF2B5EF4-FFF2-40B4-BE49-F238E27FC236}">
                <a16:creationId xmlns:a16="http://schemas.microsoft.com/office/drawing/2014/main" id="{101F3C1B-1C81-D226-2B90-11668903AAEA}"/>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6" name="Image 5">
            <a:extLst>
              <a:ext uri="{FF2B5EF4-FFF2-40B4-BE49-F238E27FC236}">
                <a16:creationId xmlns:a16="http://schemas.microsoft.com/office/drawing/2014/main" id="{843F738A-2FFE-B84E-16ED-CC59052A07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0272" y="1801586"/>
            <a:ext cx="10395192" cy="3644621"/>
          </a:xfrm>
          <a:prstGeom prst="rect">
            <a:avLst/>
          </a:prstGeom>
        </p:spPr>
      </p:pic>
    </p:spTree>
    <p:extLst>
      <p:ext uri="{BB962C8B-B14F-4D97-AF65-F5344CB8AC3E}">
        <p14:creationId xmlns:p14="http://schemas.microsoft.com/office/powerpoint/2010/main" val="5140480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8A6CA-48EB-F9AE-5BE4-C1883739C2B2}"/>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E096727-4337-2D5F-7C8C-295F9DA7F407}"/>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989858C8-FB39-D165-739E-6E9F4FFECAE0}"/>
              </a:ext>
            </a:extLst>
          </p:cNvPr>
          <p:cNvSpPr>
            <a:spLocks noGrp="1"/>
          </p:cNvSpPr>
          <p:nvPr>
            <p:ph type="sldNum" sz="quarter" idx="12"/>
          </p:nvPr>
        </p:nvSpPr>
        <p:spPr/>
        <p:txBody>
          <a:bodyPr/>
          <a:lstStyle/>
          <a:p>
            <a:fld id="{E97D2105-CB8C-4221-B9EA-618007779479}" type="slidenum">
              <a:rPr lang="fr-FR" smtClean="0"/>
              <a:pPr/>
              <a:t>64</a:t>
            </a:fld>
            <a:endParaRPr lang="fr-FR"/>
          </a:p>
        </p:txBody>
      </p:sp>
      <p:sp>
        <p:nvSpPr>
          <p:cNvPr id="4" name="Titre 3">
            <a:extLst>
              <a:ext uri="{FF2B5EF4-FFF2-40B4-BE49-F238E27FC236}">
                <a16:creationId xmlns:a16="http://schemas.microsoft.com/office/drawing/2014/main" id="{94D28521-2BA2-DC55-A116-9D62FD17A3E3}"/>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6" name="Image 5">
            <a:extLst>
              <a:ext uri="{FF2B5EF4-FFF2-40B4-BE49-F238E27FC236}">
                <a16:creationId xmlns:a16="http://schemas.microsoft.com/office/drawing/2014/main" id="{CA87A2B0-3DE1-130B-B7A3-9C58C63F4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6131" y="1691054"/>
            <a:ext cx="8432751" cy="4078511"/>
          </a:xfrm>
          <a:prstGeom prst="rect">
            <a:avLst/>
          </a:prstGeom>
        </p:spPr>
      </p:pic>
    </p:spTree>
    <p:extLst>
      <p:ext uri="{BB962C8B-B14F-4D97-AF65-F5344CB8AC3E}">
        <p14:creationId xmlns:p14="http://schemas.microsoft.com/office/powerpoint/2010/main" val="3284142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F5E4-BEA4-5746-0644-FB5C159B6552}"/>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D192E77-8059-E7BF-B9B0-C8B923979B6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35C19A1E-D2BB-1041-27FF-F3F5D91FE601}"/>
              </a:ext>
            </a:extLst>
          </p:cNvPr>
          <p:cNvSpPr>
            <a:spLocks noGrp="1"/>
          </p:cNvSpPr>
          <p:nvPr>
            <p:ph type="sldNum" sz="quarter" idx="12"/>
          </p:nvPr>
        </p:nvSpPr>
        <p:spPr/>
        <p:txBody>
          <a:bodyPr/>
          <a:lstStyle/>
          <a:p>
            <a:fld id="{E97D2105-CB8C-4221-B9EA-618007779479}" type="slidenum">
              <a:rPr lang="fr-FR" smtClean="0"/>
              <a:pPr/>
              <a:t>65</a:t>
            </a:fld>
            <a:endParaRPr lang="fr-FR"/>
          </a:p>
        </p:txBody>
      </p:sp>
      <p:sp>
        <p:nvSpPr>
          <p:cNvPr id="4" name="Titre 3">
            <a:extLst>
              <a:ext uri="{FF2B5EF4-FFF2-40B4-BE49-F238E27FC236}">
                <a16:creationId xmlns:a16="http://schemas.microsoft.com/office/drawing/2014/main" id="{6BFCB390-0351-F54E-F773-DE1FCB1EC0B1}"/>
              </a:ext>
            </a:extLst>
          </p:cNvPr>
          <p:cNvSpPr>
            <a:spLocks noGrp="1"/>
          </p:cNvSpPr>
          <p:nvPr>
            <p:ph type="title"/>
          </p:nvPr>
        </p:nvSpPr>
        <p:spPr>
          <a:xfrm>
            <a:off x="334433" y="816982"/>
            <a:ext cx="11532447" cy="632767"/>
          </a:xfrm>
        </p:spPr>
        <p:txBody>
          <a:bodyPr>
            <a:normAutofit/>
          </a:bodyPr>
          <a:lstStyle/>
          <a:p>
            <a:r>
              <a:rPr lang="fr-FR" sz="3500" dirty="0"/>
              <a:t>Méthode d'analyse et de résolution de problèmes (</a:t>
            </a:r>
            <a:r>
              <a:rPr lang="fr-FR" sz="3500" dirty="0" err="1"/>
              <a:t>marp</a:t>
            </a:r>
            <a:r>
              <a:rPr lang="fr-FR" sz="3500" dirty="0"/>
              <a:t>)</a:t>
            </a:r>
          </a:p>
        </p:txBody>
      </p:sp>
      <p:pic>
        <p:nvPicPr>
          <p:cNvPr id="6" name="Image 5">
            <a:extLst>
              <a:ext uri="{FF2B5EF4-FFF2-40B4-BE49-F238E27FC236}">
                <a16:creationId xmlns:a16="http://schemas.microsoft.com/office/drawing/2014/main" id="{0AF1DA76-36CA-790B-3D11-0205ABB44F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6131" y="2055819"/>
            <a:ext cx="8432751" cy="3348980"/>
          </a:xfrm>
          <a:prstGeom prst="rect">
            <a:avLst/>
          </a:prstGeom>
        </p:spPr>
      </p:pic>
    </p:spTree>
    <p:extLst>
      <p:ext uri="{BB962C8B-B14F-4D97-AF65-F5344CB8AC3E}">
        <p14:creationId xmlns:p14="http://schemas.microsoft.com/office/powerpoint/2010/main" val="3970616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CDCB-7A83-4D21-1245-B4EC2A651260}"/>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18C4C6C-5543-6E48-2CAF-C29B876718D2}"/>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D816F11D-C2CC-8F0F-8036-C4C4BB1B0BD9}"/>
              </a:ext>
            </a:extLst>
          </p:cNvPr>
          <p:cNvSpPr>
            <a:spLocks noGrp="1"/>
          </p:cNvSpPr>
          <p:nvPr>
            <p:ph type="sldNum" sz="quarter" idx="12"/>
          </p:nvPr>
        </p:nvSpPr>
        <p:spPr/>
        <p:txBody>
          <a:bodyPr/>
          <a:lstStyle/>
          <a:p>
            <a:fld id="{E97D2105-CB8C-4221-B9EA-618007779479}" type="slidenum">
              <a:rPr lang="fr-FR" smtClean="0"/>
              <a:pPr/>
              <a:t>66</a:t>
            </a:fld>
            <a:endParaRPr lang="fr-FR"/>
          </a:p>
        </p:txBody>
      </p:sp>
      <p:sp>
        <p:nvSpPr>
          <p:cNvPr id="4" name="Titre 3">
            <a:extLst>
              <a:ext uri="{FF2B5EF4-FFF2-40B4-BE49-F238E27FC236}">
                <a16:creationId xmlns:a16="http://schemas.microsoft.com/office/drawing/2014/main" id="{60CA6839-7DFB-F699-4B3D-4314BEE6EE83}"/>
              </a:ext>
            </a:extLst>
          </p:cNvPr>
          <p:cNvSpPr>
            <a:spLocks noGrp="1"/>
          </p:cNvSpPr>
          <p:nvPr>
            <p:ph type="title"/>
          </p:nvPr>
        </p:nvSpPr>
        <p:spPr>
          <a:xfrm>
            <a:off x="334433" y="816982"/>
            <a:ext cx="11532447" cy="632767"/>
          </a:xfrm>
        </p:spPr>
        <p:txBody>
          <a:bodyPr>
            <a:normAutofit/>
          </a:bodyPr>
          <a:lstStyle/>
          <a:p>
            <a:r>
              <a:rPr lang="fr-FR" sz="3600" dirty="0"/>
              <a:t>LES 5 p - POUR rechercher LES CAUSES</a:t>
            </a:r>
            <a:endParaRPr lang="fr-FR" sz="3500" dirty="0"/>
          </a:p>
        </p:txBody>
      </p:sp>
      <p:sp>
        <p:nvSpPr>
          <p:cNvPr id="7" name="ZoneTexte 6">
            <a:extLst>
              <a:ext uri="{FF2B5EF4-FFF2-40B4-BE49-F238E27FC236}">
                <a16:creationId xmlns:a16="http://schemas.microsoft.com/office/drawing/2014/main" id="{CCD49030-CBB9-BE3A-73F8-A4D3EC17DB94}"/>
              </a:ext>
            </a:extLst>
          </p:cNvPr>
          <p:cNvSpPr txBox="1"/>
          <p:nvPr/>
        </p:nvSpPr>
        <p:spPr>
          <a:xfrm>
            <a:off x="155087" y="1459855"/>
            <a:ext cx="11711793" cy="923330"/>
          </a:xfrm>
          <a:prstGeom prst="rect">
            <a:avLst/>
          </a:prstGeom>
          <a:noFill/>
        </p:spPr>
        <p:txBody>
          <a:bodyPr wrap="square">
            <a:spAutoFit/>
          </a:bodyPr>
          <a:lstStyle/>
          <a:p>
            <a:r>
              <a:rPr lang="fr-FR" dirty="0"/>
              <a:t>La méthode des </a:t>
            </a:r>
            <a:r>
              <a:rPr lang="fr-FR" b="1" dirty="0"/>
              <a:t>5 Pourquoi</a:t>
            </a:r>
            <a:r>
              <a:rPr lang="fr-FR" dirty="0"/>
              <a:t> est une technique simple mais puissante utilisée pour identifier la </a:t>
            </a:r>
            <a:r>
              <a:rPr lang="fr-FR" b="1" dirty="0"/>
              <a:t>cause racine</a:t>
            </a:r>
            <a:r>
              <a:rPr lang="fr-FR" dirty="0"/>
              <a:t> d’un problème. Elle repose sur l’idée qu’en posant </a:t>
            </a:r>
            <a:r>
              <a:rPr lang="fr-FR" b="1" dirty="0"/>
              <a:t>"Pourquoi ?"</a:t>
            </a:r>
            <a:r>
              <a:rPr lang="fr-FR" dirty="0"/>
              <a:t> à plusieurs reprises, on remonte à l’origine profonde du problème</a:t>
            </a:r>
          </a:p>
        </p:txBody>
      </p:sp>
      <p:pic>
        <p:nvPicPr>
          <p:cNvPr id="9" name="Image 8" descr="Une image contenant texte, capture d’écran, Police, algèbre&#10;&#10;Le contenu généré par l’IA peut être incorrect.">
            <a:extLst>
              <a:ext uri="{FF2B5EF4-FFF2-40B4-BE49-F238E27FC236}">
                <a16:creationId xmlns:a16="http://schemas.microsoft.com/office/drawing/2014/main" id="{4255C3CE-A01C-C76A-BFC7-9B60BEFC5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7" y="2558313"/>
            <a:ext cx="6586330" cy="3521404"/>
          </a:xfrm>
          <a:prstGeom prst="rect">
            <a:avLst/>
          </a:prstGeom>
        </p:spPr>
      </p:pic>
      <p:pic>
        <p:nvPicPr>
          <p:cNvPr id="11" name="Image 10" descr="Une image contenant texte, capture d’écran, Police&#10;&#10;Le contenu généré par l’IA peut être incorrect.">
            <a:extLst>
              <a:ext uri="{FF2B5EF4-FFF2-40B4-BE49-F238E27FC236}">
                <a16:creationId xmlns:a16="http://schemas.microsoft.com/office/drawing/2014/main" id="{071AFB19-EFF4-478B-1601-48EEDB652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976" y="2558313"/>
            <a:ext cx="5539947" cy="3521404"/>
          </a:xfrm>
          <a:prstGeom prst="rect">
            <a:avLst/>
          </a:prstGeom>
        </p:spPr>
      </p:pic>
    </p:spTree>
    <p:extLst>
      <p:ext uri="{BB962C8B-B14F-4D97-AF65-F5344CB8AC3E}">
        <p14:creationId xmlns:p14="http://schemas.microsoft.com/office/powerpoint/2010/main" val="1983245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DE02-D52C-EC8B-7FA6-6B831EBECC27}"/>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DDD96D4F-EB24-7D6B-DA2A-F47954506577}"/>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4FED4125-4FB3-8E9B-58FC-394D74B11D30}"/>
              </a:ext>
            </a:extLst>
          </p:cNvPr>
          <p:cNvSpPr>
            <a:spLocks noGrp="1"/>
          </p:cNvSpPr>
          <p:nvPr>
            <p:ph type="sldNum" sz="quarter" idx="12"/>
          </p:nvPr>
        </p:nvSpPr>
        <p:spPr/>
        <p:txBody>
          <a:bodyPr/>
          <a:lstStyle/>
          <a:p>
            <a:fld id="{E97D2105-CB8C-4221-B9EA-618007779479}" type="slidenum">
              <a:rPr lang="fr-FR" smtClean="0"/>
              <a:pPr/>
              <a:t>67</a:t>
            </a:fld>
            <a:endParaRPr lang="fr-FR"/>
          </a:p>
        </p:txBody>
      </p:sp>
      <p:sp>
        <p:nvSpPr>
          <p:cNvPr id="4" name="Titre 3">
            <a:extLst>
              <a:ext uri="{FF2B5EF4-FFF2-40B4-BE49-F238E27FC236}">
                <a16:creationId xmlns:a16="http://schemas.microsoft.com/office/drawing/2014/main" id="{493E9290-3A00-D493-653D-6ADF1787CEE7}"/>
              </a:ext>
            </a:extLst>
          </p:cNvPr>
          <p:cNvSpPr>
            <a:spLocks noGrp="1"/>
          </p:cNvSpPr>
          <p:nvPr>
            <p:ph type="title"/>
          </p:nvPr>
        </p:nvSpPr>
        <p:spPr>
          <a:xfrm>
            <a:off x="334433" y="816982"/>
            <a:ext cx="11532447" cy="632767"/>
          </a:xfrm>
        </p:spPr>
        <p:txBody>
          <a:bodyPr>
            <a:normAutofit/>
          </a:bodyPr>
          <a:lstStyle/>
          <a:p>
            <a:r>
              <a:rPr lang="fr-FR" sz="3600" dirty="0"/>
              <a:t>LES 5 p - POUR rechercher LES CAUSES</a:t>
            </a:r>
            <a:endParaRPr lang="fr-FR" sz="3500" dirty="0"/>
          </a:p>
        </p:txBody>
      </p:sp>
      <p:sp>
        <p:nvSpPr>
          <p:cNvPr id="7" name="ZoneTexte 6">
            <a:extLst>
              <a:ext uri="{FF2B5EF4-FFF2-40B4-BE49-F238E27FC236}">
                <a16:creationId xmlns:a16="http://schemas.microsoft.com/office/drawing/2014/main" id="{75228778-FCF9-EB01-E1D5-7107DB98AD14}"/>
              </a:ext>
            </a:extLst>
          </p:cNvPr>
          <p:cNvSpPr txBox="1"/>
          <p:nvPr/>
        </p:nvSpPr>
        <p:spPr>
          <a:xfrm>
            <a:off x="155087" y="1459855"/>
            <a:ext cx="11960713" cy="923330"/>
          </a:xfrm>
          <a:prstGeom prst="rect">
            <a:avLst/>
          </a:prstGeom>
          <a:noFill/>
        </p:spPr>
        <p:txBody>
          <a:bodyPr wrap="square">
            <a:spAutoFit/>
          </a:bodyPr>
          <a:lstStyle/>
          <a:p>
            <a:r>
              <a:rPr lang="fr-FR" dirty="0"/>
              <a:t>✅ </a:t>
            </a:r>
            <a:r>
              <a:rPr lang="fr-FR" b="1" dirty="0"/>
              <a:t>Cause racine identifiée :</a:t>
            </a:r>
            <a:br>
              <a:rPr lang="fr-FR" dirty="0"/>
            </a:br>
            <a:r>
              <a:rPr lang="fr-FR" dirty="0"/>
              <a:t>L’entreprise </a:t>
            </a:r>
            <a:r>
              <a:rPr lang="fr-FR" b="1" dirty="0"/>
              <a:t>ne dispose pas d’un processus de test clair</a:t>
            </a:r>
            <a:r>
              <a:rPr lang="fr-FR" dirty="0"/>
              <a:t> et </a:t>
            </a:r>
            <a:r>
              <a:rPr lang="fr-FR" b="1" dirty="0"/>
              <a:t>les tests ne sont pas bien intégrés au cycle de développement</a:t>
            </a:r>
            <a:r>
              <a:rPr lang="fr-FR" dirty="0"/>
              <a:t>.</a:t>
            </a:r>
          </a:p>
        </p:txBody>
      </p:sp>
      <p:pic>
        <p:nvPicPr>
          <p:cNvPr id="6" name="Image 5" descr="Une image contenant texte, capture d’écran, Police, algèbre&#10;&#10;Le contenu généré par l’IA peut être incorrect.">
            <a:extLst>
              <a:ext uri="{FF2B5EF4-FFF2-40B4-BE49-F238E27FC236}">
                <a16:creationId xmlns:a16="http://schemas.microsoft.com/office/drawing/2014/main" id="{1BEDBDB0-2511-8821-435E-D45192845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04" y="2547881"/>
            <a:ext cx="9237391" cy="3678697"/>
          </a:xfrm>
          <a:prstGeom prst="rect">
            <a:avLst/>
          </a:prstGeom>
        </p:spPr>
      </p:pic>
    </p:spTree>
    <p:extLst>
      <p:ext uri="{BB962C8B-B14F-4D97-AF65-F5344CB8AC3E}">
        <p14:creationId xmlns:p14="http://schemas.microsoft.com/office/powerpoint/2010/main" val="1314108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40204-86D8-148D-4DE9-25DBF9241BDE}"/>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311805A-E64C-BF8A-F863-E33E78E25695}"/>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5818614-1EB4-2C3F-A6EC-7822977ED774}"/>
              </a:ext>
            </a:extLst>
          </p:cNvPr>
          <p:cNvSpPr>
            <a:spLocks noGrp="1"/>
          </p:cNvSpPr>
          <p:nvPr>
            <p:ph type="sldNum" sz="quarter" idx="12"/>
          </p:nvPr>
        </p:nvSpPr>
        <p:spPr/>
        <p:txBody>
          <a:bodyPr/>
          <a:lstStyle/>
          <a:p>
            <a:fld id="{E97D2105-CB8C-4221-B9EA-618007779479}" type="slidenum">
              <a:rPr lang="fr-FR" smtClean="0"/>
              <a:pPr/>
              <a:t>68</a:t>
            </a:fld>
            <a:endParaRPr lang="fr-FR"/>
          </a:p>
        </p:txBody>
      </p:sp>
      <p:sp>
        <p:nvSpPr>
          <p:cNvPr id="4" name="Titre 3">
            <a:extLst>
              <a:ext uri="{FF2B5EF4-FFF2-40B4-BE49-F238E27FC236}">
                <a16:creationId xmlns:a16="http://schemas.microsoft.com/office/drawing/2014/main" id="{4D774571-EAEC-37C3-9BCB-CEF4D426BC9F}"/>
              </a:ext>
            </a:extLst>
          </p:cNvPr>
          <p:cNvSpPr>
            <a:spLocks noGrp="1"/>
          </p:cNvSpPr>
          <p:nvPr>
            <p:ph type="title"/>
          </p:nvPr>
        </p:nvSpPr>
        <p:spPr>
          <a:xfrm>
            <a:off x="334433" y="816982"/>
            <a:ext cx="11532447" cy="632767"/>
          </a:xfrm>
        </p:spPr>
        <p:txBody>
          <a:bodyPr>
            <a:normAutofit/>
          </a:bodyPr>
          <a:lstStyle/>
          <a:p>
            <a:r>
              <a:rPr lang="fr-FR" sz="3600" dirty="0"/>
              <a:t>LES 5 p - POUR rechercher LES CAUSES</a:t>
            </a:r>
            <a:endParaRPr lang="fr-FR" sz="3500" dirty="0"/>
          </a:p>
        </p:txBody>
      </p:sp>
      <p:sp>
        <p:nvSpPr>
          <p:cNvPr id="7" name="ZoneTexte 6">
            <a:extLst>
              <a:ext uri="{FF2B5EF4-FFF2-40B4-BE49-F238E27FC236}">
                <a16:creationId xmlns:a16="http://schemas.microsoft.com/office/drawing/2014/main" id="{72B132AB-D59D-1BDE-F500-2BF56CDE172B}"/>
              </a:ext>
            </a:extLst>
          </p:cNvPr>
          <p:cNvSpPr txBox="1"/>
          <p:nvPr/>
        </p:nvSpPr>
        <p:spPr>
          <a:xfrm>
            <a:off x="155087" y="1459855"/>
            <a:ext cx="11960713" cy="923330"/>
          </a:xfrm>
          <a:prstGeom prst="rect">
            <a:avLst/>
          </a:prstGeom>
          <a:noFill/>
        </p:spPr>
        <p:txBody>
          <a:bodyPr wrap="square">
            <a:spAutoFit/>
          </a:bodyPr>
          <a:lstStyle/>
          <a:p>
            <a:r>
              <a:rPr lang="fr-FR" dirty="0"/>
              <a:t>✅ </a:t>
            </a:r>
            <a:r>
              <a:rPr lang="fr-FR" b="1" dirty="0"/>
              <a:t>Cause racine identifiée :</a:t>
            </a:r>
            <a:br>
              <a:rPr lang="fr-FR" dirty="0"/>
            </a:br>
            <a:r>
              <a:rPr lang="fr-FR" dirty="0"/>
              <a:t>L’entreprise </a:t>
            </a:r>
            <a:r>
              <a:rPr lang="fr-FR" b="1" dirty="0"/>
              <a:t>ne dispose pas d’un processus de test clair</a:t>
            </a:r>
            <a:r>
              <a:rPr lang="fr-FR" dirty="0"/>
              <a:t> et </a:t>
            </a:r>
            <a:r>
              <a:rPr lang="fr-FR" b="1" dirty="0"/>
              <a:t>les tests ne sont pas bien intégrés au cycle de développement</a:t>
            </a:r>
            <a:r>
              <a:rPr lang="fr-FR" dirty="0"/>
              <a:t>.</a:t>
            </a:r>
          </a:p>
        </p:txBody>
      </p:sp>
      <p:pic>
        <p:nvPicPr>
          <p:cNvPr id="6" name="Image 5">
            <a:extLst>
              <a:ext uri="{FF2B5EF4-FFF2-40B4-BE49-F238E27FC236}">
                <a16:creationId xmlns:a16="http://schemas.microsoft.com/office/drawing/2014/main" id="{40605CE9-0E4B-4B1F-34EB-4FBE1C0A97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9678" y="2800024"/>
            <a:ext cx="10551097" cy="2785768"/>
          </a:xfrm>
          <a:prstGeom prst="rect">
            <a:avLst/>
          </a:prstGeom>
        </p:spPr>
      </p:pic>
    </p:spTree>
    <p:extLst>
      <p:ext uri="{BB962C8B-B14F-4D97-AF65-F5344CB8AC3E}">
        <p14:creationId xmlns:p14="http://schemas.microsoft.com/office/powerpoint/2010/main" val="3871895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EE5C4-4AAB-E783-FBD3-C1D6A0F498AF}"/>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B35F7CA-AA95-1929-607C-7091D0C03EF0}"/>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F995B275-636E-20CD-1AB7-15E0AE0D3B76}"/>
              </a:ext>
            </a:extLst>
          </p:cNvPr>
          <p:cNvSpPr>
            <a:spLocks noGrp="1"/>
          </p:cNvSpPr>
          <p:nvPr>
            <p:ph type="sldNum" sz="quarter" idx="12"/>
          </p:nvPr>
        </p:nvSpPr>
        <p:spPr/>
        <p:txBody>
          <a:bodyPr/>
          <a:lstStyle/>
          <a:p>
            <a:fld id="{E97D2105-CB8C-4221-B9EA-618007779479}" type="slidenum">
              <a:rPr lang="fr-FR" smtClean="0"/>
              <a:pPr/>
              <a:t>69</a:t>
            </a:fld>
            <a:endParaRPr lang="fr-FR"/>
          </a:p>
        </p:txBody>
      </p:sp>
      <p:sp>
        <p:nvSpPr>
          <p:cNvPr id="4" name="Titre 3">
            <a:extLst>
              <a:ext uri="{FF2B5EF4-FFF2-40B4-BE49-F238E27FC236}">
                <a16:creationId xmlns:a16="http://schemas.microsoft.com/office/drawing/2014/main" id="{EEB47455-2E64-8250-19BD-11725D6A0124}"/>
              </a:ext>
            </a:extLst>
          </p:cNvPr>
          <p:cNvSpPr>
            <a:spLocks noGrp="1"/>
          </p:cNvSpPr>
          <p:nvPr>
            <p:ph type="title"/>
          </p:nvPr>
        </p:nvSpPr>
        <p:spPr>
          <a:xfrm>
            <a:off x="334433" y="816982"/>
            <a:ext cx="11532447" cy="632767"/>
          </a:xfrm>
        </p:spPr>
        <p:txBody>
          <a:bodyPr>
            <a:noAutofit/>
          </a:bodyPr>
          <a:lstStyle/>
          <a:p>
            <a:r>
              <a:rPr lang="fr-FR" sz="3600" dirty="0"/>
              <a:t>La méthode QQOQCP pour analyser les causes d’un problème</a:t>
            </a:r>
          </a:p>
        </p:txBody>
      </p:sp>
      <p:pic>
        <p:nvPicPr>
          <p:cNvPr id="8" name="Image 7" descr="Une image contenant texte, capture d’écran, Police, information&#10;&#10;Le contenu généré par l’IA peut être incorrect.">
            <a:extLst>
              <a:ext uri="{FF2B5EF4-FFF2-40B4-BE49-F238E27FC236}">
                <a16:creationId xmlns:a16="http://schemas.microsoft.com/office/drawing/2014/main" id="{291627F7-A8C9-B9EE-5587-12D8F7472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61" y="1995557"/>
            <a:ext cx="11418819" cy="3818834"/>
          </a:xfrm>
          <a:prstGeom prst="rect">
            <a:avLst/>
          </a:prstGeom>
        </p:spPr>
      </p:pic>
    </p:spTree>
    <p:extLst>
      <p:ext uri="{BB962C8B-B14F-4D97-AF65-F5344CB8AC3E}">
        <p14:creationId xmlns:p14="http://schemas.microsoft.com/office/powerpoint/2010/main" val="1404356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29AEF-A275-74DD-0A4A-6E6AA8820249}"/>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92E7930-18FD-28B3-ACD3-56C2B512C3C4}"/>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4CFD258B-E19F-E17A-4B95-BE28E0F0D623}"/>
              </a:ext>
            </a:extLst>
          </p:cNvPr>
          <p:cNvSpPr>
            <a:spLocks noGrp="1"/>
          </p:cNvSpPr>
          <p:nvPr>
            <p:ph type="title"/>
          </p:nvPr>
        </p:nvSpPr>
        <p:spPr/>
        <p:txBody>
          <a:bodyPr/>
          <a:lstStyle/>
          <a:p>
            <a:r>
              <a:rPr lang="fr-FR" dirty="0"/>
              <a:t>Le consulting</a:t>
            </a:r>
          </a:p>
        </p:txBody>
      </p:sp>
      <p:sp>
        <p:nvSpPr>
          <p:cNvPr id="6" name="Espace réservé du numéro de diapositive 5">
            <a:extLst>
              <a:ext uri="{FF2B5EF4-FFF2-40B4-BE49-F238E27FC236}">
                <a16:creationId xmlns:a16="http://schemas.microsoft.com/office/drawing/2014/main" id="{91AA1DFE-35DD-DFF6-B8C8-EC1CABD39790}"/>
              </a:ext>
            </a:extLst>
          </p:cNvPr>
          <p:cNvSpPr>
            <a:spLocks noGrp="1"/>
          </p:cNvSpPr>
          <p:nvPr>
            <p:ph type="sldNum" sz="quarter" idx="12"/>
          </p:nvPr>
        </p:nvSpPr>
        <p:spPr/>
        <p:txBody>
          <a:bodyPr/>
          <a:lstStyle/>
          <a:p>
            <a:fld id="{E97D2105-CB8C-4221-B9EA-618007779479}" type="slidenum">
              <a:rPr lang="fr-FR" smtClean="0"/>
              <a:pPr/>
              <a:t>7</a:t>
            </a:fld>
            <a:endParaRPr lang="fr-FR"/>
          </a:p>
        </p:txBody>
      </p:sp>
      <p:pic>
        <p:nvPicPr>
          <p:cNvPr id="9" name="Espace réservé du contenu 8">
            <a:extLst>
              <a:ext uri="{FF2B5EF4-FFF2-40B4-BE49-F238E27FC236}">
                <a16:creationId xmlns:a16="http://schemas.microsoft.com/office/drawing/2014/main" id="{D3E60E99-943E-B570-7663-0F0C28C3C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56" y="1948407"/>
            <a:ext cx="10950487" cy="4076073"/>
          </a:xfrm>
        </p:spPr>
      </p:pic>
      <p:sp>
        <p:nvSpPr>
          <p:cNvPr id="10" name="ZoneTexte 9">
            <a:extLst>
              <a:ext uri="{FF2B5EF4-FFF2-40B4-BE49-F238E27FC236}">
                <a16:creationId xmlns:a16="http://schemas.microsoft.com/office/drawing/2014/main" id="{60FB98BA-94CF-0B3E-3C89-03098F240CE6}"/>
              </a:ext>
            </a:extLst>
          </p:cNvPr>
          <p:cNvSpPr txBox="1"/>
          <p:nvPr/>
        </p:nvSpPr>
        <p:spPr>
          <a:xfrm>
            <a:off x="4851639" y="1110598"/>
            <a:ext cx="3758961" cy="830997"/>
          </a:xfrm>
          <a:prstGeom prst="rect">
            <a:avLst/>
          </a:prstGeom>
          <a:noFill/>
        </p:spPr>
        <p:txBody>
          <a:bodyPr wrap="square">
            <a:spAutoFit/>
          </a:bodyPr>
          <a:lstStyle/>
          <a:p>
            <a:pPr algn="ctr"/>
            <a:r>
              <a:rPr lang="fr-FR" sz="2400" b="1" dirty="0"/>
              <a:t>Compétences clés d’un consultant</a:t>
            </a:r>
          </a:p>
        </p:txBody>
      </p:sp>
    </p:spTree>
    <p:extLst>
      <p:ext uri="{BB962C8B-B14F-4D97-AF65-F5344CB8AC3E}">
        <p14:creationId xmlns:p14="http://schemas.microsoft.com/office/powerpoint/2010/main" val="1860212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787F-CF95-F353-6399-C19D5BD4362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81555BF-F6F0-94BC-619E-2C155A1BF5E4}"/>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F2091BF-C73B-9A16-97C5-827CA905E1C1}"/>
              </a:ext>
            </a:extLst>
          </p:cNvPr>
          <p:cNvSpPr>
            <a:spLocks noGrp="1"/>
          </p:cNvSpPr>
          <p:nvPr>
            <p:ph type="sldNum" sz="quarter" idx="12"/>
          </p:nvPr>
        </p:nvSpPr>
        <p:spPr/>
        <p:txBody>
          <a:bodyPr/>
          <a:lstStyle/>
          <a:p>
            <a:fld id="{E97D2105-CB8C-4221-B9EA-618007779479}" type="slidenum">
              <a:rPr lang="fr-FR" smtClean="0"/>
              <a:pPr/>
              <a:t>70</a:t>
            </a:fld>
            <a:endParaRPr lang="fr-FR"/>
          </a:p>
        </p:txBody>
      </p:sp>
      <p:sp>
        <p:nvSpPr>
          <p:cNvPr id="4" name="Titre 3">
            <a:extLst>
              <a:ext uri="{FF2B5EF4-FFF2-40B4-BE49-F238E27FC236}">
                <a16:creationId xmlns:a16="http://schemas.microsoft.com/office/drawing/2014/main" id="{3459BCB8-A7B4-6592-CADB-AE0530485FFB}"/>
              </a:ext>
            </a:extLst>
          </p:cNvPr>
          <p:cNvSpPr>
            <a:spLocks noGrp="1"/>
          </p:cNvSpPr>
          <p:nvPr>
            <p:ph type="title"/>
          </p:nvPr>
        </p:nvSpPr>
        <p:spPr>
          <a:xfrm>
            <a:off x="334433" y="816982"/>
            <a:ext cx="11532447" cy="632767"/>
          </a:xfrm>
        </p:spPr>
        <p:txBody>
          <a:bodyPr>
            <a:noAutofit/>
          </a:bodyPr>
          <a:lstStyle/>
          <a:p>
            <a:r>
              <a:rPr lang="fr-FR" sz="3600" dirty="0"/>
              <a:t>La méthode QQOQCP pour analyser les causes d’un problème</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608CD8BC-3776-41DD-C7FD-82B8D0DB1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 y="2312375"/>
            <a:ext cx="5327801" cy="1296336"/>
          </a:xfrm>
          <a:prstGeom prst="rect">
            <a:avLst/>
          </a:prstGeom>
        </p:spPr>
      </p:pic>
      <p:pic>
        <p:nvPicPr>
          <p:cNvPr id="9" name="Image 8" descr="Une image contenant texte, capture d’écran, Police, nombre&#10;&#10;Le contenu généré par l’IA peut être incorrect.">
            <a:extLst>
              <a:ext uri="{FF2B5EF4-FFF2-40B4-BE49-F238E27FC236}">
                <a16:creationId xmlns:a16="http://schemas.microsoft.com/office/drawing/2014/main" id="{8349F904-E89C-2FCB-706D-AF2707D2D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115" y="2305990"/>
            <a:ext cx="6817815" cy="3216175"/>
          </a:xfrm>
          <a:prstGeom prst="rect">
            <a:avLst/>
          </a:prstGeom>
        </p:spPr>
      </p:pic>
      <p:pic>
        <p:nvPicPr>
          <p:cNvPr id="11" name="Image 10" descr="Une image contenant texte, Police, capture d’écran, algèbre&#10;&#10;Le contenu généré par l’IA peut être incorrect.">
            <a:extLst>
              <a:ext uri="{FF2B5EF4-FFF2-40B4-BE49-F238E27FC236}">
                <a16:creationId xmlns:a16="http://schemas.microsoft.com/office/drawing/2014/main" id="{18823BA8-431B-FF35-313D-D44BA9F9E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 y="3897457"/>
            <a:ext cx="4984407" cy="1296335"/>
          </a:xfrm>
          <a:prstGeom prst="rect">
            <a:avLst/>
          </a:prstGeom>
        </p:spPr>
      </p:pic>
    </p:spTree>
    <p:extLst>
      <p:ext uri="{BB962C8B-B14F-4D97-AF65-F5344CB8AC3E}">
        <p14:creationId xmlns:p14="http://schemas.microsoft.com/office/powerpoint/2010/main" val="3388110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59536-D6FA-5096-ACD9-326238C9CFE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686F33C-2F64-F8D7-381C-12DEFBAB9BF9}"/>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7084B01E-A801-24E6-32EB-72C33E33FF80}"/>
              </a:ext>
            </a:extLst>
          </p:cNvPr>
          <p:cNvSpPr>
            <a:spLocks noGrp="1"/>
          </p:cNvSpPr>
          <p:nvPr>
            <p:ph type="sldNum" sz="quarter" idx="12"/>
          </p:nvPr>
        </p:nvSpPr>
        <p:spPr/>
        <p:txBody>
          <a:bodyPr/>
          <a:lstStyle/>
          <a:p>
            <a:fld id="{E97D2105-CB8C-4221-B9EA-618007779479}" type="slidenum">
              <a:rPr lang="fr-FR" smtClean="0"/>
              <a:pPr/>
              <a:t>71</a:t>
            </a:fld>
            <a:endParaRPr lang="fr-FR"/>
          </a:p>
        </p:txBody>
      </p:sp>
      <p:sp>
        <p:nvSpPr>
          <p:cNvPr id="4" name="Titre 3">
            <a:extLst>
              <a:ext uri="{FF2B5EF4-FFF2-40B4-BE49-F238E27FC236}">
                <a16:creationId xmlns:a16="http://schemas.microsoft.com/office/drawing/2014/main" id="{6FEC7AEC-7A99-9BF0-C457-CA6A4FC900D1}"/>
              </a:ext>
            </a:extLst>
          </p:cNvPr>
          <p:cNvSpPr>
            <a:spLocks noGrp="1"/>
          </p:cNvSpPr>
          <p:nvPr>
            <p:ph type="title"/>
          </p:nvPr>
        </p:nvSpPr>
        <p:spPr>
          <a:xfrm>
            <a:off x="334433" y="816982"/>
            <a:ext cx="11672037" cy="632767"/>
          </a:xfrm>
        </p:spPr>
        <p:txBody>
          <a:bodyPr>
            <a:noAutofit/>
          </a:bodyPr>
          <a:lstStyle/>
          <a:p>
            <a:r>
              <a:rPr lang="fr-FR" sz="3600" dirty="0"/>
              <a:t>LE DIAGRAMME CAUSES/EFFETS ou le diagramme d'Ishikawa </a:t>
            </a:r>
          </a:p>
        </p:txBody>
      </p:sp>
      <p:pic>
        <p:nvPicPr>
          <p:cNvPr id="7" name="Image 6" descr="Une image contenant texte, Police, algèbre&#10;&#10;Le contenu généré par l’IA peut être incorrect.">
            <a:extLst>
              <a:ext uri="{FF2B5EF4-FFF2-40B4-BE49-F238E27FC236}">
                <a16:creationId xmlns:a16="http://schemas.microsoft.com/office/drawing/2014/main" id="{094A4A65-CD4C-ADFA-66F4-08F2ACC4C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36" y="1939038"/>
            <a:ext cx="10123138" cy="1729140"/>
          </a:xfrm>
          <a:prstGeom prst="rect">
            <a:avLst/>
          </a:prstGeom>
        </p:spPr>
      </p:pic>
      <p:pic>
        <p:nvPicPr>
          <p:cNvPr id="10" name="Image 9" descr="Une image contenant texte, Police, ligne, diagramme&#10;&#10;Le contenu généré par l’IA peut être incorrect.">
            <a:extLst>
              <a:ext uri="{FF2B5EF4-FFF2-40B4-BE49-F238E27FC236}">
                <a16:creationId xmlns:a16="http://schemas.microsoft.com/office/drawing/2014/main" id="{0D582693-B70C-7984-00AA-2F197F2CC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143" y="3288196"/>
            <a:ext cx="6985000" cy="2667000"/>
          </a:xfrm>
          <a:prstGeom prst="rect">
            <a:avLst/>
          </a:prstGeom>
        </p:spPr>
      </p:pic>
    </p:spTree>
    <p:extLst>
      <p:ext uri="{BB962C8B-B14F-4D97-AF65-F5344CB8AC3E}">
        <p14:creationId xmlns:p14="http://schemas.microsoft.com/office/powerpoint/2010/main" val="2076184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12F99-A1FC-4996-0668-8502ED31D42B}"/>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DD38EAE3-80AF-3D99-C3A8-DAF4F61290BA}"/>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001CE77-CB3D-D9EF-B3A7-5BFF44C84BB3}"/>
              </a:ext>
            </a:extLst>
          </p:cNvPr>
          <p:cNvSpPr>
            <a:spLocks noGrp="1"/>
          </p:cNvSpPr>
          <p:nvPr>
            <p:ph type="sldNum" sz="quarter" idx="12"/>
          </p:nvPr>
        </p:nvSpPr>
        <p:spPr/>
        <p:txBody>
          <a:bodyPr/>
          <a:lstStyle/>
          <a:p>
            <a:fld id="{E97D2105-CB8C-4221-B9EA-618007779479}" type="slidenum">
              <a:rPr lang="fr-FR" smtClean="0"/>
              <a:pPr/>
              <a:t>72</a:t>
            </a:fld>
            <a:endParaRPr lang="fr-FR"/>
          </a:p>
        </p:txBody>
      </p:sp>
      <p:sp>
        <p:nvSpPr>
          <p:cNvPr id="4" name="Titre 3">
            <a:extLst>
              <a:ext uri="{FF2B5EF4-FFF2-40B4-BE49-F238E27FC236}">
                <a16:creationId xmlns:a16="http://schemas.microsoft.com/office/drawing/2014/main" id="{ECBC798A-C946-7484-5908-C298273A7077}"/>
              </a:ext>
            </a:extLst>
          </p:cNvPr>
          <p:cNvSpPr>
            <a:spLocks noGrp="1"/>
          </p:cNvSpPr>
          <p:nvPr>
            <p:ph type="title"/>
          </p:nvPr>
        </p:nvSpPr>
        <p:spPr>
          <a:xfrm>
            <a:off x="334433" y="816982"/>
            <a:ext cx="11532447" cy="632767"/>
          </a:xfrm>
        </p:spPr>
        <p:txBody>
          <a:bodyPr>
            <a:noAutofit/>
          </a:bodyPr>
          <a:lstStyle/>
          <a:p>
            <a:r>
              <a:rPr lang="fr-FR" sz="3600" dirty="0"/>
              <a:t>LE DIAGRAMME CAUSES/EFFETS ou le diagramme d'Ishikawa </a:t>
            </a:r>
          </a:p>
        </p:txBody>
      </p:sp>
      <p:pic>
        <p:nvPicPr>
          <p:cNvPr id="7" name="Image 6" descr="Une image contenant texte, capture d’écran, Police&#10;&#10;Le contenu généré par l’IA peut être incorrect.">
            <a:extLst>
              <a:ext uri="{FF2B5EF4-FFF2-40B4-BE49-F238E27FC236}">
                <a16:creationId xmlns:a16="http://schemas.microsoft.com/office/drawing/2014/main" id="{8998B5CD-CD01-B50F-B1BB-CBB6A0724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3" y="2054916"/>
            <a:ext cx="5515246" cy="1721954"/>
          </a:xfrm>
          <a:prstGeom prst="rect">
            <a:avLst/>
          </a:prstGeom>
        </p:spPr>
      </p:pic>
      <p:pic>
        <p:nvPicPr>
          <p:cNvPr id="10" name="Image 9" descr="Une image contenant texte, capture d’écran, Police, algèbre&#10;&#10;Le contenu généré par l’IA peut être incorrect.">
            <a:extLst>
              <a:ext uri="{FF2B5EF4-FFF2-40B4-BE49-F238E27FC236}">
                <a16:creationId xmlns:a16="http://schemas.microsoft.com/office/drawing/2014/main" id="{B78E3233-5D99-8CDA-036F-F6BFF2F8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7" y="3776870"/>
            <a:ext cx="6817638" cy="2097156"/>
          </a:xfrm>
          <a:prstGeom prst="rect">
            <a:avLst/>
          </a:prstGeom>
        </p:spPr>
      </p:pic>
      <p:pic>
        <p:nvPicPr>
          <p:cNvPr id="13" name="Image 12" descr="Une image contenant texte, capture d’écran, Police&#10;&#10;Le contenu généré par l’IA peut être incorrect.">
            <a:extLst>
              <a:ext uri="{FF2B5EF4-FFF2-40B4-BE49-F238E27FC236}">
                <a16:creationId xmlns:a16="http://schemas.microsoft.com/office/drawing/2014/main" id="{BA0B3651-9A50-D1B1-F47A-8F82FCB0A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75" y="2010092"/>
            <a:ext cx="4963006" cy="3826049"/>
          </a:xfrm>
          <a:prstGeom prst="rect">
            <a:avLst/>
          </a:prstGeom>
        </p:spPr>
      </p:pic>
    </p:spTree>
    <p:extLst>
      <p:ext uri="{BB962C8B-B14F-4D97-AF65-F5344CB8AC3E}">
        <p14:creationId xmlns:p14="http://schemas.microsoft.com/office/powerpoint/2010/main" val="2167718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D99E7-80FB-5718-BF5E-F6673837CB2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7E92CF9-EB80-37AE-C966-D62A4ED44B64}"/>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18AD488A-9160-C993-CF23-7B65538B3C95}"/>
              </a:ext>
            </a:extLst>
          </p:cNvPr>
          <p:cNvSpPr>
            <a:spLocks noGrp="1"/>
          </p:cNvSpPr>
          <p:nvPr>
            <p:ph type="sldNum" sz="quarter" idx="12"/>
          </p:nvPr>
        </p:nvSpPr>
        <p:spPr/>
        <p:txBody>
          <a:bodyPr/>
          <a:lstStyle/>
          <a:p>
            <a:fld id="{E97D2105-CB8C-4221-B9EA-618007779479}" type="slidenum">
              <a:rPr lang="fr-FR" smtClean="0"/>
              <a:pPr/>
              <a:t>73</a:t>
            </a:fld>
            <a:endParaRPr lang="fr-FR"/>
          </a:p>
        </p:txBody>
      </p:sp>
      <p:sp>
        <p:nvSpPr>
          <p:cNvPr id="4" name="Titre 3">
            <a:extLst>
              <a:ext uri="{FF2B5EF4-FFF2-40B4-BE49-F238E27FC236}">
                <a16:creationId xmlns:a16="http://schemas.microsoft.com/office/drawing/2014/main" id="{F6AA7A0B-8C79-5A33-8C29-F2BF1CA6FE06}"/>
              </a:ext>
            </a:extLst>
          </p:cNvPr>
          <p:cNvSpPr>
            <a:spLocks noGrp="1"/>
          </p:cNvSpPr>
          <p:nvPr>
            <p:ph type="title"/>
          </p:nvPr>
        </p:nvSpPr>
        <p:spPr>
          <a:xfrm>
            <a:off x="334433" y="816982"/>
            <a:ext cx="11532447" cy="632767"/>
          </a:xfrm>
        </p:spPr>
        <p:txBody>
          <a:bodyPr>
            <a:noAutofit/>
          </a:bodyPr>
          <a:lstStyle/>
          <a:p>
            <a:r>
              <a:rPr lang="fr-FR" sz="3600" dirty="0"/>
              <a:t>LE DIAGRAMME CAUSES/EFFETS ou le diagramme d'Ishikawa </a:t>
            </a:r>
          </a:p>
        </p:txBody>
      </p:sp>
      <p:pic>
        <p:nvPicPr>
          <p:cNvPr id="6" name="Image 5">
            <a:extLst>
              <a:ext uri="{FF2B5EF4-FFF2-40B4-BE49-F238E27FC236}">
                <a16:creationId xmlns:a16="http://schemas.microsoft.com/office/drawing/2014/main" id="{28862A80-32A0-CB9E-F7A4-7A3C3DF69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2" y="1956930"/>
            <a:ext cx="7944863" cy="4174710"/>
          </a:xfrm>
          <a:prstGeom prst="rect">
            <a:avLst/>
          </a:prstGeom>
        </p:spPr>
      </p:pic>
    </p:spTree>
    <p:extLst>
      <p:ext uri="{BB962C8B-B14F-4D97-AF65-F5344CB8AC3E}">
        <p14:creationId xmlns:p14="http://schemas.microsoft.com/office/powerpoint/2010/main" val="25373339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4512A-D50E-010C-1201-AAC31138B11F}"/>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0B88CA9-9F57-6BB9-A494-4BD80A428D76}"/>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2472CC55-3505-DB3E-77BD-37C68401CA2B}"/>
              </a:ext>
            </a:extLst>
          </p:cNvPr>
          <p:cNvSpPr>
            <a:spLocks noGrp="1"/>
          </p:cNvSpPr>
          <p:nvPr>
            <p:ph type="sldNum" sz="quarter" idx="12"/>
          </p:nvPr>
        </p:nvSpPr>
        <p:spPr/>
        <p:txBody>
          <a:bodyPr/>
          <a:lstStyle/>
          <a:p>
            <a:fld id="{E97D2105-CB8C-4221-B9EA-618007779479}" type="slidenum">
              <a:rPr lang="fr-FR" smtClean="0"/>
              <a:pPr/>
              <a:t>74</a:t>
            </a:fld>
            <a:endParaRPr lang="fr-FR"/>
          </a:p>
        </p:txBody>
      </p:sp>
      <p:sp>
        <p:nvSpPr>
          <p:cNvPr id="4" name="Titre 3">
            <a:extLst>
              <a:ext uri="{FF2B5EF4-FFF2-40B4-BE49-F238E27FC236}">
                <a16:creationId xmlns:a16="http://schemas.microsoft.com/office/drawing/2014/main" id="{3DD51741-0BCF-DC56-C081-9D2AF617EFD1}"/>
              </a:ext>
            </a:extLst>
          </p:cNvPr>
          <p:cNvSpPr>
            <a:spLocks noGrp="1"/>
          </p:cNvSpPr>
          <p:nvPr>
            <p:ph type="title"/>
          </p:nvPr>
        </p:nvSpPr>
        <p:spPr>
          <a:xfrm>
            <a:off x="334433" y="816982"/>
            <a:ext cx="11532447" cy="632767"/>
          </a:xfrm>
        </p:spPr>
        <p:txBody>
          <a:bodyPr>
            <a:noAutofit/>
          </a:bodyPr>
          <a:lstStyle/>
          <a:p>
            <a:r>
              <a:rPr lang="fr-FR" sz="3600" dirty="0"/>
              <a:t>La loi de Pareto ou la méthode 20-80</a:t>
            </a:r>
          </a:p>
        </p:txBody>
      </p:sp>
      <p:pic>
        <p:nvPicPr>
          <p:cNvPr id="7" name="Image 6" descr="Une image contenant texte, capture d’écran, Police&#10;&#10;Le contenu généré par l’IA peut être incorrect.">
            <a:extLst>
              <a:ext uri="{FF2B5EF4-FFF2-40B4-BE49-F238E27FC236}">
                <a16:creationId xmlns:a16="http://schemas.microsoft.com/office/drawing/2014/main" id="{2863E060-D019-0FC2-F8FF-0220A06C9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49749"/>
            <a:ext cx="8395728" cy="4591269"/>
          </a:xfrm>
          <a:prstGeom prst="rect">
            <a:avLst/>
          </a:prstGeom>
        </p:spPr>
      </p:pic>
    </p:spTree>
    <p:extLst>
      <p:ext uri="{BB962C8B-B14F-4D97-AF65-F5344CB8AC3E}">
        <p14:creationId xmlns:p14="http://schemas.microsoft.com/office/powerpoint/2010/main" val="1070892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A319-F433-9F88-8E6B-0AE43498ECF1}"/>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CEAF9B6-9483-FABE-830C-F20FB899E16A}"/>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5971AC4-AB03-5E10-8CFC-9C4AB7045C61}"/>
              </a:ext>
            </a:extLst>
          </p:cNvPr>
          <p:cNvSpPr>
            <a:spLocks noGrp="1"/>
          </p:cNvSpPr>
          <p:nvPr>
            <p:ph type="sldNum" sz="quarter" idx="12"/>
          </p:nvPr>
        </p:nvSpPr>
        <p:spPr/>
        <p:txBody>
          <a:bodyPr/>
          <a:lstStyle/>
          <a:p>
            <a:fld id="{E97D2105-CB8C-4221-B9EA-618007779479}" type="slidenum">
              <a:rPr lang="fr-FR" smtClean="0"/>
              <a:pPr/>
              <a:t>75</a:t>
            </a:fld>
            <a:endParaRPr lang="fr-FR"/>
          </a:p>
        </p:txBody>
      </p:sp>
      <p:sp>
        <p:nvSpPr>
          <p:cNvPr id="4" name="Titre 3">
            <a:extLst>
              <a:ext uri="{FF2B5EF4-FFF2-40B4-BE49-F238E27FC236}">
                <a16:creationId xmlns:a16="http://schemas.microsoft.com/office/drawing/2014/main" id="{5DF25712-4D3C-3933-8A3B-F3EFDDFDCC9D}"/>
              </a:ext>
            </a:extLst>
          </p:cNvPr>
          <p:cNvSpPr>
            <a:spLocks noGrp="1"/>
          </p:cNvSpPr>
          <p:nvPr>
            <p:ph type="title"/>
          </p:nvPr>
        </p:nvSpPr>
        <p:spPr>
          <a:xfrm>
            <a:off x="334433" y="816982"/>
            <a:ext cx="11532447" cy="632767"/>
          </a:xfrm>
        </p:spPr>
        <p:txBody>
          <a:bodyPr>
            <a:noAutofit/>
          </a:bodyPr>
          <a:lstStyle/>
          <a:p>
            <a:r>
              <a:rPr lang="fr-FR" sz="3600" dirty="0"/>
              <a:t>La loi de Pareto ou la méthode 20-80</a:t>
            </a:r>
          </a:p>
        </p:txBody>
      </p:sp>
      <p:pic>
        <p:nvPicPr>
          <p:cNvPr id="7" name="Image 6">
            <a:extLst>
              <a:ext uri="{FF2B5EF4-FFF2-40B4-BE49-F238E27FC236}">
                <a16:creationId xmlns:a16="http://schemas.microsoft.com/office/drawing/2014/main" id="{C55E389A-D362-687F-F542-1F83F2CB76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 y="1565456"/>
            <a:ext cx="8395728" cy="4359854"/>
          </a:xfrm>
          <a:prstGeom prst="rect">
            <a:avLst/>
          </a:prstGeom>
        </p:spPr>
      </p:pic>
    </p:spTree>
    <p:extLst>
      <p:ext uri="{BB962C8B-B14F-4D97-AF65-F5344CB8AC3E}">
        <p14:creationId xmlns:p14="http://schemas.microsoft.com/office/powerpoint/2010/main" val="3790367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DB0BA-9E68-B034-A4F5-C6CAE6993B80}"/>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CD6C465-1981-0C05-6D7D-EE37E9401FD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C1680E49-90A7-0C06-8DBC-311530E0592A}"/>
              </a:ext>
            </a:extLst>
          </p:cNvPr>
          <p:cNvSpPr>
            <a:spLocks noGrp="1"/>
          </p:cNvSpPr>
          <p:nvPr>
            <p:ph type="sldNum" sz="quarter" idx="12"/>
          </p:nvPr>
        </p:nvSpPr>
        <p:spPr/>
        <p:txBody>
          <a:bodyPr/>
          <a:lstStyle/>
          <a:p>
            <a:fld id="{E97D2105-CB8C-4221-B9EA-618007779479}" type="slidenum">
              <a:rPr lang="fr-FR" smtClean="0"/>
              <a:pPr/>
              <a:t>76</a:t>
            </a:fld>
            <a:endParaRPr lang="fr-FR"/>
          </a:p>
        </p:txBody>
      </p:sp>
      <p:sp>
        <p:nvSpPr>
          <p:cNvPr id="4" name="Titre 3">
            <a:extLst>
              <a:ext uri="{FF2B5EF4-FFF2-40B4-BE49-F238E27FC236}">
                <a16:creationId xmlns:a16="http://schemas.microsoft.com/office/drawing/2014/main" id="{C4721670-4B1B-B386-C587-F71C4C2DBE91}"/>
              </a:ext>
            </a:extLst>
          </p:cNvPr>
          <p:cNvSpPr>
            <a:spLocks noGrp="1"/>
          </p:cNvSpPr>
          <p:nvPr>
            <p:ph type="title"/>
          </p:nvPr>
        </p:nvSpPr>
        <p:spPr>
          <a:xfrm>
            <a:off x="334433" y="816982"/>
            <a:ext cx="11532447" cy="632767"/>
          </a:xfrm>
        </p:spPr>
        <p:txBody>
          <a:bodyPr>
            <a:noAutofit/>
          </a:bodyPr>
          <a:lstStyle/>
          <a:p>
            <a:r>
              <a:rPr lang="fr-FR" sz="3600" dirty="0"/>
              <a:t>La loi de Pareto ou la méthode 20-80</a:t>
            </a:r>
          </a:p>
        </p:txBody>
      </p:sp>
      <p:pic>
        <p:nvPicPr>
          <p:cNvPr id="7" name="Image 6">
            <a:extLst>
              <a:ext uri="{FF2B5EF4-FFF2-40B4-BE49-F238E27FC236}">
                <a16:creationId xmlns:a16="http://schemas.microsoft.com/office/drawing/2014/main" id="{04F80351-34A8-6C48-7E40-A405B6069D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 y="1889437"/>
            <a:ext cx="8395728" cy="3711892"/>
          </a:xfrm>
          <a:prstGeom prst="rect">
            <a:avLst/>
          </a:prstGeom>
        </p:spPr>
      </p:pic>
    </p:spTree>
    <p:extLst>
      <p:ext uri="{BB962C8B-B14F-4D97-AF65-F5344CB8AC3E}">
        <p14:creationId xmlns:p14="http://schemas.microsoft.com/office/powerpoint/2010/main" val="40579657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84008-4B62-092F-6F93-4BAB4648037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B3BBB46-F1C9-9506-9DDA-A0E614BBB266}"/>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F8E216EB-CBF0-1A30-D076-C2890139C5C4}"/>
              </a:ext>
            </a:extLst>
          </p:cNvPr>
          <p:cNvSpPr>
            <a:spLocks noGrp="1"/>
          </p:cNvSpPr>
          <p:nvPr>
            <p:ph type="sldNum" sz="quarter" idx="12"/>
          </p:nvPr>
        </p:nvSpPr>
        <p:spPr/>
        <p:txBody>
          <a:bodyPr/>
          <a:lstStyle/>
          <a:p>
            <a:fld id="{E97D2105-CB8C-4221-B9EA-618007779479}" type="slidenum">
              <a:rPr lang="fr-FR" smtClean="0"/>
              <a:pPr/>
              <a:t>77</a:t>
            </a:fld>
            <a:endParaRPr lang="fr-FR"/>
          </a:p>
        </p:txBody>
      </p:sp>
      <p:sp>
        <p:nvSpPr>
          <p:cNvPr id="4" name="Titre 3">
            <a:extLst>
              <a:ext uri="{FF2B5EF4-FFF2-40B4-BE49-F238E27FC236}">
                <a16:creationId xmlns:a16="http://schemas.microsoft.com/office/drawing/2014/main" id="{DD5F5260-C253-30DE-2A8F-6BBC018BA0E7}"/>
              </a:ext>
            </a:extLst>
          </p:cNvPr>
          <p:cNvSpPr>
            <a:spLocks noGrp="1"/>
          </p:cNvSpPr>
          <p:nvPr>
            <p:ph type="title"/>
          </p:nvPr>
        </p:nvSpPr>
        <p:spPr>
          <a:xfrm>
            <a:off x="334433" y="816982"/>
            <a:ext cx="11532447" cy="632767"/>
          </a:xfrm>
        </p:spPr>
        <p:txBody>
          <a:bodyPr>
            <a:noAutofit/>
          </a:bodyPr>
          <a:lstStyle/>
          <a:p>
            <a:r>
              <a:rPr lang="fr-FR" sz="3600" dirty="0"/>
              <a:t>La loi de Pareto ou la méthode 20-80</a:t>
            </a:r>
          </a:p>
        </p:txBody>
      </p:sp>
      <p:pic>
        <p:nvPicPr>
          <p:cNvPr id="7" name="Image 6">
            <a:extLst>
              <a:ext uri="{FF2B5EF4-FFF2-40B4-BE49-F238E27FC236}">
                <a16:creationId xmlns:a16="http://schemas.microsoft.com/office/drawing/2014/main" id="{00D426CC-D517-64F2-E75D-A424928D3A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1000" y="2026071"/>
            <a:ext cx="8395728" cy="3438623"/>
          </a:xfrm>
          <a:prstGeom prst="rect">
            <a:avLst/>
          </a:prstGeom>
        </p:spPr>
      </p:pic>
    </p:spTree>
    <p:extLst>
      <p:ext uri="{BB962C8B-B14F-4D97-AF65-F5344CB8AC3E}">
        <p14:creationId xmlns:p14="http://schemas.microsoft.com/office/powerpoint/2010/main" val="3514252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829E4-264E-CEE8-7425-B8DFA072B3A0}"/>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0E122CA-D0B5-23F4-3751-883E09E851C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5A53AFD7-1FE4-229D-E255-795C6B25473B}"/>
              </a:ext>
            </a:extLst>
          </p:cNvPr>
          <p:cNvSpPr>
            <a:spLocks noGrp="1"/>
          </p:cNvSpPr>
          <p:nvPr>
            <p:ph type="sldNum" sz="quarter" idx="12"/>
          </p:nvPr>
        </p:nvSpPr>
        <p:spPr/>
        <p:txBody>
          <a:bodyPr/>
          <a:lstStyle/>
          <a:p>
            <a:fld id="{E97D2105-CB8C-4221-B9EA-618007779479}" type="slidenum">
              <a:rPr lang="fr-FR" smtClean="0"/>
              <a:pPr/>
              <a:t>78</a:t>
            </a:fld>
            <a:endParaRPr lang="fr-FR"/>
          </a:p>
        </p:txBody>
      </p:sp>
      <p:sp>
        <p:nvSpPr>
          <p:cNvPr id="4" name="Titre 3">
            <a:extLst>
              <a:ext uri="{FF2B5EF4-FFF2-40B4-BE49-F238E27FC236}">
                <a16:creationId xmlns:a16="http://schemas.microsoft.com/office/drawing/2014/main" id="{12403F2D-6EA2-9476-C9D5-4C3E7002F66C}"/>
              </a:ext>
            </a:extLst>
          </p:cNvPr>
          <p:cNvSpPr>
            <a:spLocks noGrp="1"/>
          </p:cNvSpPr>
          <p:nvPr>
            <p:ph type="title"/>
          </p:nvPr>
        </p:nvSpPr>
        <p:spPr>
          <a:xfrm>
            <a:off x="334433" y="816982"/>
            <a:ext cx="11532447" cy="632767"/>
          </a:xfrm>
        </p:spPr>
        <p:txBody>
          <a:bodyPr>
            <a:noAutofit/>
          </a:bodyPr>
          <a:lstStyle/>
          <a:p>
            <a:r>
              <a:rPr lang="fr-FR" sz="3600" dirty="0"/>
              <a:t>La loi de Pareto ou la méthode 20-80</a:t>
            </a:r>
          </a:p>
        </p:txBody>
      </p:sp>
      <p:pic>
        <p:nvPicPr>
          <p:cNvPr id="5" name="Image 4">
            <a:extLst>
              <a:ext uri="{FF2B5EF4-FFF2-40B4-BE49-F238E27FC236}">
                <a16:creationId xmlns:a16="http://schemas.microsoft.com/office/drawing/2014/main" id="{E32B7A2F-000B-CEBA-D903-860A928F40ED}"/>
              </a:ext>
            </a:extLst>
          </p:cNvPr>
          <p:cNvPicPr>
            <a:picLocks noChangeAspect="1"/>
          </p:cNvPicPr>
          <p:nvPr/>
        </p:nvPicPr>
        <p:blipFill>
          <a:blip r:embed="rId2"/>
          <a:stretch>
            <a:fillRect/>
          </a:stretch>
        </p:blipFill>
        <p:spPr>
          <a:xfrm>
            <a:off x="2317662" y="1449749"/>
            <a:ext cx="6292938" cy="4656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2026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40B39-DE4A-90E4-6FAB-A0EA74E9C15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4448442-7948-2DB3-B5A5-80F7437160FD}"/>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88BD1FE4-0873-A679-949D-381F101DB523}"/>
              </a:ext>
            </a:extLst>
          </p:cNvPr>
          <p:cNvSpPr>
            <a:spLocks noGrp="1"/>
          </p:cNvSpPr>
          <p:nvPr>
            <p:ph type="sldNum" sz="quarter" idx="12"/>
          </p:nvPr>
        </p:nvSpPr>
        <p:spPr/>
        <p:txBody>
          <a:bodyPr/>
          <a:lstStyle/>
          <a:p>
            <a:fld id="{E97D2105-CB8C-4221-B9EA-618007779479}" type="slidenum">
              <a:rPr lang="fr-FR" smtClean="0"/>
              <a:pPr/>
              <a:t>79</a:t>
            </a:fld>
            <a:endParaRPr lang="fr-FR"/>
          </a:p>
        </p:txBody>
      </p:sp>
      <p:sp>
        <p:nvSpPr>
          <p:cNvPr id="4" name="Titre 3">
            <a:extLst>
              <a:ext uri="{FF2B5EF4-FFF2-40B4-BE49-F238E27FC236}">
                <a16:creationId xmlns:a16="http://schemas.microsoft.com/office/drawing/2014/main" id="{BAA7E007-BF6B-8E46-5494-4C084CB949BA}"/>
              </a:ext>
            </a:extLst>
          </p:cNvPr>
          <p:cNvSpPr>
            <a:spLocks noGrp="1"/>
          </p:cNvSpPr>
          <p:nvPr>
            <p:ph type="title"/>
          </p:nvPr>
        </p:nvSpPr>
        <p:spPr>
          <a:xfrm>
            <a:off x="334433" y="816982"/>
            <a:ext cx="11532447" cy="632767"/>
          </a:xfrm>
        </p:spPr>
        <p:txBody>
          <a:bodyPr>
            <a:noAutofit/>
          </a:bodyPr>
          <a:lstStyle/>
          <a:p>
            <a:r>
              <a:rPr lang="fr-FR" sz="3600" dirty="0"/>
              <a:t>MATRICE GAINS/EFFORTS</a:t>
            </a:r>
          </a:p>
        </p:txBody>
      </p:sp>
      <p:pic>
        <p:nvPicPr>
          <p:cNvPr id="7" name="Image 6" descr="Une image contenant texte, Police, capture d’écran&#10;&#10;Le contenu généré par l’IA peut être incorrect.">
            <a:extLst>
              <a:ext uri="{FF2B5EF4-FFF2-40B4-BE49-F238E27FC236}">
                <a16:creationId xmlns:a16="http://schemas.microsoft.com/office/drawing/2014/main" id="{AB2D8215-1807-000E-080E-EDE276B45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2" y="1990301"/>
            <a:ext cx="10888189" cy="2475681"/>
          </a:xfrm>
          <a:prstGeom prst="rect">
            <a:avLst/>
          </a:prstGeom>
        </p:spPr>
      </p:pic>
    </p:spTree>
    <p:extLst>
      <p:ext uri="{BB962C8B-B14F-4D97-AF65-F5344CB8AC3E}">
        <p14:creationId xmlns:p14="http://schemas.microsoft.com/office/powerpoint/2010/main" val="1253500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Le consultant </a:t>
            </a:r>
            <a:br>
              <a:rPr lang="fr-FR" sz="4900" dirty="0"/>
            </a:br>
            <a:r>
              <a:rPr lang="fr-FR" sz="4900" b="1" dirty="0">
                <a:latin typeface="+mn-lt"/>
              </a:rPr>
              <a:t>Rôle et posture ? </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893916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90D1D-F59D-F312-D861-F6A6F4E3B258}"/>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DDE17824-9FFE-A6A4-4285-F4995EE252AC}"/>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26D2EDA8-DC42-6557-89FE-CC3DD619B031}"/>
              </a:ext>
            </a:extLst>
          </p:cNvPr>
          <p:cNvSpPr>
            <a:spLocks noGrp="1"/>
          </p:cNvSpPr>
          <p:nvPr>
            <p:ph type="sldNum" sz="quarter" idx="12"/>
          </p:nvPr>
        </p:nvSpPr>
        <p:spPr/>
        <p:txBody>
          <a:bodyPr/>
          <a:lstStyle/>
          <a:p>
            <a:fld id="{E97D2105-CB8C-4221-B9EA-618007779479}" type="slidenum">
              <a:rPr lang="fr-FR" smtClean="0"/>
              <a:pPr/>
              <a:t>80</a:t>
            </a:fld>
            <a:endParaRPr lang="fr-FR"/>
          </a:p>
        </p:txBody>
      </p:sp>
      <p:sp>
        <p:nvSpPr>
          <p:cNvPr id="4" name="Titre 3">
            <a:extLst>
              <a:ext uri="{FF2B5EF4-FFF2-40B4-BE49-F238E27FC236}">
                <a16:creationId xmlns:a16="http://schemas.microsoft.com/office/drawing/2014/main" id="{C5F76F58-2A09-8A9B-6DD9-CA4D79ED682D}"/>
              </a:ext>
            </a:extLst>
          </p:cNvPr>
          <p:cNvSpPr>
            <a:spLocks noGrp="1"/>
          </p:cNvSpPr>
          <p:nvPr>
            <p:ph type="title"/>
          </p:nvPr>
        </p:nvSpPr>
        <p:spPr>
          <a:xfrm>
            <a:off x="334433" y="816982"/>
            <a:ext cx="11532447" cy="632767"/>
          </a:xfrm>
        </p:spPr>
        <p:txBody>
          <a:bodyPr>
            <a:noAutofit/>
          </a:bodyPr>
          <a:lstStyle/>
          <a:p>
            <a:r>
              <a:rPr lang="fr-FR" sz="3600" dirty="0"/>
              <a:t>MATRICE GAINS/EFFORTS</a:t>
            </a:r>
          </a:p>
        </p:txBody>
      </p:sp>
      <p:pic>
        <p:nvPicPr>
          <p:cNvPr id="7" name="Image 6">
            <a:extLst>
              <a:ext uri="{FF2B5EF4-FFF2-40B4-BE49-F238E27FC236}">
                <a16:creationId xmlns:a16="http://schemas.microsoft.com/office/drawing/2014/main" id="{034A65FC-BB98-873E-1C0A-355A7C8A96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4433" y="1632492"/>
            <a:ext cx="8080697" cy="4364109"/>
          </a:xfrm>
          <a:prstGeom prst="rect">
            <a:avLst/>
          </a:prstGeom>
        </p:spPr>
      </p:pic>
    </p:spTree>
    <p:extLst>
      <p:ext uri="{BB962C8B-B14F-4D97-AF65-F5344CB8AC3E}">
        <p14:creationId xmlns:p14="http://schemas.microsoft.com/office/powerpoint/2010/main" val="324435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35B62-0AFD-C4DD-E963-23CB35ABC9AC}"/>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4C4DE34F-E9E3-4FA7-2D22-9FC4438CF68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6ADD4E80-E2C8-8BBB-9A73-101C9C624163}"/>
              </a:ext>
            </a:extLst>
          </p:cNvPr>
          <p:cNvSpPr>
            <a:spLocks noGrp="1"/>
          </p:cNvSpPr>
          <p:nvPr>
            <p:ph type="sldNum" sz="quarter" idx="12"/>
          </p:nvPr>
        </p:nvSpPr>
        <p:spPr/>
        <p:txBody>
          <a:bodyPr/>
          <a:lstStyle/>
          <a:p>
            <a:fld id="{E97D2105-CB8C-4221-B9EA-618007779479}" type="slidenum">
              <a:rPr lang="fr-FR" smtClean="0"/>
              <a:pPr/>
              <a:t>81</a:t>
            </a:fld>
            <a:endParaRPr lang="fr-FR"/>
          </a:p>
        </p:txBody>
      </p:sp>
      <p:sp>
        <p:nvSpPr>
          <p:cNvPr id="4" name="Titre 3">
            <a:extLst>
              <a:ext uri="{FF2B5EF4-FFF2-40B4-BE49-F238E27FC236}">
                <a16:creationId xmlns:a16="http://schemas.microsoft.com/office/drawing/2014/main" id="{15E1411F-2B90-A77E-1979-7F907D7ABF99}"/>
              </a:ext>
            </a:extLst>
          </p:cNvPr>
          <p:cNvSpPr>
            <a:spLocks noGrp="1"/>
          </p:cNvSpPr>
          <p:nvPr>
            <p:ph type="title"/>
          </p:nvPr>
        </p:nvSpPr>
        <p:spPr>
          <a:xfrm>
            <a:off x="334433" y="816982"/>
            <a:ext cx="11532447" cy="632767"/>
          </a:xfrm>
        </p:spPr>
        <p:txBody>
          <a:bodyPr>
            <a:noAutofit/>
          </a:bodyPr>
          <a:lstStyle/>
          <a:p>
            <a:r>
              <a:rPr lang="fr-FR" sz="3600" dirty="0"/>
              <a:t>MATRICE GAINS/EFFORTS</a:t>
            </a:r>
          </a:p>
        </p:txBody>
      </p:sp>
      <p:pic>
        <p:nvPicPr>
          <p:cNvPr id="7" name="Image 6">
            <a:extLst>
              <a:ext uri="{FF2B5EF4-FFF2-40B4-BE49-F238E27FC236}">
                <a16:creationId xmlns:a16="http://schemas.microsoft.com/office/drawing/2014/main" id="{9FA3EF67-63BC-693F-EABD-C876D8555F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21" y="1374782"/>
            <a:ext cx="7772400" cy="2448605"/>
          </a:xfrm>
          <a:prstGeom prst="rect">
            <a:avLst/>
          </a:prstGeom>
        </p:spPr>
      </p:pic>
      <p:pic>
        <p:nvPicPr>
          <p:cNvPr id="6" name="Image 5" descr="Une image contenant texte, Police, capture d’écran&#10;&#10;Le contenu généré par l’IA peut être incorrect.">
            <a:extLst>
              <a:ext uri="{FF2B5EF4-FFF2-40B4-BE49-F238E27FC236}">
                <a16:creationId xmlns:a16="http://schemas.microsoft.com/office/drawing/2014/main" id="{B930FA8E-68EF-3D49-3139-0FDD102B3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1" y="3823387"/>
            <a:ext cx="7772400" cy="2448604"/>
          </a:xfrm>
          <a:prstGeom prst="rect">
            <a:avLst/>
          </a:prstGeom>
        </p:spPr>
      </p:pic>
    </p:spTree>
    <p:extLst>
      <p:ext uri="{BB962C8B-B14F-4D97-AF65-F5344CB8AC3E}">
        <p14:creationId xmlns:p14="http://schemas.microsoft.com/office/powerpoint/2010/main" val="3908285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FD3D2-4100-D8F9-B966-376F5E1B57C8}"/>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16729CE-EC23-EBFB-BDFE-222AC52E3205}"/>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97A89ED4-CEDF-4025-F8EE-E7C93BDE497F}"/>
              </a:ext>
            </a:extLst>
          </p:cNvPr>
          <p:cNvSpPr>
            <a:spLocks noGrp="1"/>
          </p:cNvSpPr>
          <p:nvPr>
            <p:ph type="sldNum" sz="quarter" idx="12"/>
          </p:nvPr>
        </p:nvSpPr>
        <p:spPr/>
        <p:txBody>
          <a:bodyPr/>
          <a:lstStyle/>
          <a:p>
            <a:fld id="{E97D2105-CB8C-4221-B9EA-618007779479}" type="slidenum">
              <a:rPr lang="fr-FR" smtClean="0"/>
              <a:pPr/>
              <a:t>82</a:t>
            </a:fld>
            <a:endParaRPr lang="fr-FR"/>
          </a:p>
        </p:txBody>
      </p:sp>
      <p:sp>
        <p:nvSpPr>
          <p:cNvPr id="4" name="Titre 3">
            <a:extLst>
              <a:ext uri="{FF2B5EF4-FFF2-40B4-BE49-F238E27FC236}">
                <a16:creationId xmlns:a16="http://schemas.microsoft.com/office/drawing/2014/main" id="{168C6762-94C7-C37E-4655-BCE97D00C79F}"/>
              </a:ext>
            </a:extLst>
          </p:cNvPr>
          <p:cNvSpPr>
            <a:spLocks noGrp="1"/>
          </p:cNvSpPr>
          <p:nvPr>
            <p:ph type="title"/>
          </p:nvPr>
        </p:nvSpPr>
        <p:spPr>
          <a:xfrm>
            <a:off x="334433" y="816982"/>
            <a:ext cx="11532447" cy="632767"/>
          </a:xfrm>
        </p:spPr>
        <p:txBody>
          <a:bodyPr>
            <a:noAutofit/>
          </a:bodyPr>
          <a:lstStyle/>
          <a:p>
            <a:r>
              <a:rPr lang="fr-FR" sz="3600" dirty="0"/>
              <a:t>MATRICE GAINS/EFFORTS</a:t>
            </a:r>
          </a:p>
        </p:txBody>
      </p:sp>
      <p:pic>
        <p:nvPicPr>
          <p:cNvPr id="7" name="Image 6">
            <a:extLst>
              <a:ext uri="{FF2B5EF4-FFF2-40B4-BE49-F238E27FC236}">
                <a16:creationId xmlns:a16="http://schemas.microsoft.com/office/drawing/2014/main" id="{FB613EC4-B3E6-1A51-BA00-0D4BE10C5C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5121" y="1728849"/>
            <a:ext cx="7772400" cy="1740471"/>
          </a:xfrm>
          <a:prstGeom prst="rect">
            <a:avLst/>
          </a:prstGeom>
        </p:spPr>
      </p:pic>
      <p:pic>
        <p:nvPicPr>
          <p:cNvPr id="6" name="Image 5">
            <a:extLst>
              <a:ext uri="{FF2B5EF4-FFF2-40B4-BE49-F238E27FC236}">
                <a16:creationId xmlns:a16="http://schemas.microsoft.com/office/drawing/2014/main" id="{703CAC6B-8A2C-149C-EB8C-FC19A8D953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4433" y="3861279"/>
            <a:ext cx="7772400" cy="1740471"/>
          </a:xfrm>
          <a:prstGeom prst="rect">
            <a:avLst/>
          </a:prstGeom>
        </p:spPr>
      </p:pic>
    </p:spTree>
    <p:extLst>
      <p:ext uri="{BB962C8B-B14F-4D97-AF65-F5344CB8AC3E}">
        <p14:creationId xmlns:p14="http://schemas.microsoft.com/office/powerpoint/2010/main" val="4214646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AD8D-7475-443E-55EE-0184C59DDFE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2FB9EC7-B504-D17E-11D0-AF8FAF6C8DBF}"/>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A2D1BB38-24AA-55D2-E3A7-556145A749F3}"/>
              </a:ext>
            </a:extLst>
          </p:cNvPr>
          <p:cNvSpPr>
            <a:spLocks noGrp="1"/>
          </p:cNvSpPr>
          <p:nvPr>
            <p:ph type="sldNum" sz="quarter" idx="12"/>
          </p:nvPr>
        </p:nvSpPr>
        <p:spPr/>
        <p:txBody>
          <a:bodyPr/>
          <a:lstStyle/>
          <a:p>
            <a:fld id="{E97D2105-CB8C-4221-B9EA-618007779479}" type="slidenum">
              <a:rPr lang="fr-FR" smtClean="0"/>
              <a:pPr/>
              <a:t>83</a:t>
            </a:fld>
            <a:endParaRPr lang="fr-FR"/>
          </a:p>
        </p:txBody>
      </p:sp>
      <p:sp>
        <p:nvSpPr>
          <p:cNvPr id="4" name="Titre 3">
            <a:extLst>
              <a:ext uri="{FF2B5EF4-FFF2-40B4-BE49-F238E27FC236}">
                <a16:creationId xmlns:a16="http://schemas.microsoft.com/office/drawing/2014/main" id="{87DD4E38-1716-AA10-984F-B5DC01C37040}"/>
              </a:ext>
            </a:extLst>
          </p:cNvPr>
          <p:cNvSpPr>
            <a:spLocks noGrp="1"/>
          </p:cNvSpPr>
          <p:nvPr>
            <p:ph type="title"/>
          </p:nvPr>
        </p:nvSpPr>
        <p:spPr>
          <a:xfrm>
            <a:off x="334433" y="816982"/>
            <a:ext cx="11532447" cy="632767"/>
          </a:xfrm>
        </p:spPr>
        <p:txBody>
          <a:bodyPr>
            <a:noAutofit/>
          </a:bodyPr>
          <a:lstStyle/>
          <a:p>
            <a:r>
              <a:rPr lang="fr-FR" sz="3600" dirty="0"/>
              <a:t>MATRICE GAINS/EFFORTS</a:t>
            </a:r>
          </a:p>
        </p:txBody>
      </p:sp>
      <p:pic>
        <p:nvPicPr>
          <p:cNvPr id="8" name="Image 7" descr="Une image contenant texte, Police, nombre, capture d’écran&#10;&#10;Le contenu généré par l’IA peut être incorrect.">
            <a:extLst>
              <a:ext uri="{FF2B5EF4-FFF2-40B4-BE49-F238E27FC236}">
                <a16:creationId xmlns:a16="http://schemas.microsoft.com/office/drawing/2014/main" id="{29BA0D47-AC94-C8DC-DA29-E551BA23C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3" y="1595368"/>
            <a:ext cx="10163870" cy="3667263"/>
          </a:xfrm>
          <a:prstGeom prst="rect">
            <a:avLst/>
          </a:prstGeom>
        </p:spPr>
      </p:pic>
    </p:spTree>
    <p:extLst>
      <p:ext uri="{BB962C8B-B14F-4D97-AF65-F5344CB8AC3E}">
        <p14:creationId xmlns:p14="http://schemas.microsoft.com/office/powerpoint/2010/main" val="3056304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4F21-8EA9-E9B3-06B8-370788C2AA74}"/>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BD52B-6E50-C1A1-21E1-3F31D82D796D}"/>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AC1DFA25-F511-41EA-4574-FD6E612C2C4D}"/>
              </a:ext>
            </a:extLst>
          </p:cNvPr>
          <p:cNvSpPr>
            <a:spLocks noGrp="1"/>
          </p:cNvSpPr>
          <p:nvPr>
            <p:ph type="sldNum" sz="quarter" idx="12"/>
          </p:nvPr>
        </p:nvSpPr>
        <p:spPr/>
        <p:txBody>
          <a:bodyPr/>
          <a:lstStyle/>
          <a:p>
            <a:fld id="{E97D2105-CB8C-4221-B9EA-618007779479}" type="slidenum">
              <a:rPr lang="fr-FR" smtClean="0"/>
              <a:pPr/>
              <a:t>84</a:t>
            </a:fld>
            <a:endParaRPr lang="fr-FR"/>
          </a:p>
        </p:txBody>
      </p:sp>
      <p:sp>
        <p:nvSpPr>
          <p:cNvPr id="4" name="Titre 3">
            <a:extLst>
              <a:ext uri="{FF2B5EF4-FFF2-40B4-BE49-F238E27FC236}">
                <a16:creationId xmlns:a16="http://schemas.microsoft.com/office/drawing/2014/main" id="{2736EA9E-50FC-21AC-0411-9CB5B38C84EB}"/>
              </a:ext>
            </a:extLst>
          </p:cNvPr>
          <p:cNvSpPr>
            <a:spLocks noGrp="1"/>
          </p:cNvSpPr>
          <p:nvPr>
            <p:ph type="title"/>
          </p:nvPr>
        </p:nvSpPr>
        <p:spPr>
          <a:xfrm>
            <a:off x="334433" y="816982"/>
            <a:ext cx="11532447" cy="632767"/>
          </a:xfrm>
        </p:spPr>
        <p:txBody>
          <a:bodyPr>
            <a:noAutofit/>
          </a:bodyPr>
          <a:lstStyle/>
          <a:p>
            <a:r>
              <a:rPr lang="fr-FR" sz="3600" dirty="0"/>
              <a:t>Matrice d’Eisenhower</a:t>
            </a:r>
          </a:p>
        </p:txBody>
      </p:sp>
      <p:pic>
        <p:nvPicPr>
          <p:cNvPr id="7" name="Image 6" descr="Une image contenant texte, Police, capture d’écran, algèbre&#10;&#10;Le contenu généré par l’IA peut être incorrect.">
            <a:extLst>
              <a:ext uri="{FF2B5EF4-FFF2-40B4-BE49-F238E27FC236}">
                <a16:creationId xmlns:a16="http://schemas.microsoft.com/office/drawing/2014/main" id="{0BF46006-84A4-C862-CB22-9BA2511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3" y="1860295"/>
            <a:ext cx="11662156" cy="2751461"/>
          </a:xfrm>
          <a:prstGeom prst="rect">
            <a:avLst/>
          </a:prstGeom>
        </p:spPr>
      </p:pic>
    </p:spTree>
    <p:extLst>
      <p:ext uri="{BB962C8B-B14F-4D97-AF65-F5344CB8AC3E}">
        <p14:creationId xmlns:p14="http://schemas.microsoft.com/office/powerpoint/2010/main" val="1701582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67C41-C412-8560-A566-4C7D4537784A}"/>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66C6503-39AD-CD65-580F-3896D1625F5F}"/>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0D187E54-95CF-A79C-BFFB-8B8B7187FF21}"/>
              </a:ext>
            </a:extLst>
          </p:cNvPr>
          <p:cNvSpPr>
            <a:spLocks noGrp="1"/>
          </p:cNvSpPr>
          <p:nvPr>
            <p:ph type="sldNum" sz="quarter" idx="12"/>
          </p:nvPr>
        </p:nvSpPr>
        <p:spPr/>
        <p:txBody>
          <a:bodyPr/>
          <a:lstStyle/>
          <a:p>
            <a:fld id="{E97D2105-CB8C-4221-B9EA-618007779479}" type="slidenum">
              <a:rPr lang="fr-FR" smtClean="0"/>
              <a:pPr/>
              <a:t>85</a:t>
            </a:fld>
            <a:endParaRPr lang="fr-FR"/>
          </a:p>
        </p:txBody>
      </p:sp>
      <p:sp>
        <p:nvSpPr>
          <p:cNvPr id="4" name="Titre 3">
            <a:extLst>
              <a:ext uri="{FF2B5EF4-FFF2-40B4-BE49-F238E27FC236}">
                <a16:creationId xmlns:a16="http://schemas.microsoft.com/office/drawing/2014/main" id="{DDB17909-2236-4715-C301-B39DFBADCCBC}"/>
              </a:ext>
            </a:extLst>
          </p:cNvPr>
          <p:cNvSpPr>
            <a:spLocks noGrp="1"/>
          </p:cNvSpPr>
          <p:nvPr>
            <p:ph type="title"/>
          </p:nvPr>
        </p:nvSpPr>
        <p:spPr>
          <a:xfrm>
            <a:off x="334433" y="816982"/>
            <a:ext cx="11532447" cy="632767"/>
          </a:xfrm>
        </p:spPr>
        <p:txBody>
          <a:bodyPr>
            <a:noAutofit/>
          </a:bodyPr>
          <a:lstStyle/>
          <a:p>
            <a:r>
              <a:rPr lang="fr-FR" sz="3600" dirty="0"/>
              <a:t>Matrice d’Eisenhower</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28E95836-E62A-FF9C-7DB4-96FFF6BD6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76" y="3138298"/>
            <a:ext cx="6937513" cy="3100858"/>
          </a:xfrm>
          <a:prstGeom prst="rect">
            <a:avLst/>
          </a:prstGeom>
        </p:spPr>
      </p:pic>
      <p:pic>
        <p:nvPicPr>
          <p:cNvPr id="8" name="Image 7">
            <a:extLst>
              <a:ext uri="{FF2B5EF4-FFF2-40B4-BE49-F238E27FC236}">
                <a16:creationId xmlns:a16="http://schemas.microsoft.com/office/drawing/2014/main" id="{112C423E-9657-C587-DD40-BBB1E3B79642}"/>
              </a:ext>
            </a:extLst>
          </p:cNvPr>
          <p:cNvPicPr>
            <a:picLocks noChangeAspect="1"/>
          </p:cNvPicPr>
          <p:nvPr/>
        </p:nvPicPr>
        <p:blipFill rotWithShape="1">
          <a:blip r:embed="rId3">
            <a:extLst>
              <a:ext uri="{28A0092B-C50C-407E-A947-70E740481C1C}">
                <a14:useLocalDpi xmlns:a14="http://schemas.microsoft.com/office/drawing/2010/main" val="0"/>
              </a:ext>
            </a:extLst>
          </a:blip>
          <a:srcRect t="8752"/>
          <a:stretch/>
        </p:blipFill>
        <p:spPr>
          <a:xfrm>
            <a:off x="6313569" y="1570150"/>
            <a:ext cx="5878431" cy="3377810"/>
          </a:xfrm>
          <a:prstGeom prst="rect">
            <a:avLst/>
          </a:prstGeom>
        </p:spPr>
      </p:pic>
      <p:pic>
        <p:nvPicPr>
          <p:cNvPr id="9" name="Image 8" descr="Une image contenant texte, Police, capture d’écran, algèbre&#10;&#10;Le contenu généré par l’IA peut être incorrect.">
            <a:extLst>
              <a:ext uri="{FF2B5EF4-FFF2-40B4-BE49-F238E27FC236}">
                <a16:creationId xmlns:a16="http://schemas.microsoft.com/office/drawing/2014/main" id="{A59BE647-D936-94E0-8714-3AC0B1DEE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16" y="1570150"/>
            <a:ext cx="6937513" cy="1636773"/>
          </a:xfrm>
          <a:prstGeom prst="rect">
            <a:avLst/>
          </a:prstGeom>
        </p:spPr>
      </p:pic>
    </p:spTree>
    <p:extLst>
      <p:ext uri="{BB962C8B-B14F-4D97-AF65-F5344CB8AC3E}">
        <p14:creationId xmlns:p14="http://schemas.microsoft.com/office/powerpoint/2010/main" val="4191018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6352-54B4-7FB6-7D32-241184523DB2}"/>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BEE5D41-A837-380E-CFCA-9D8D44CBE15C}"/>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6EA986AF-F4E6-4C1C-7EC1-1C3443F92E00}"/>
              </a:ext>
            </a:extLst>
          </p:cNvPr>
          <p:cNvSpPr>
            <a:spLocks noGrp="1"/>
          </p:cNvSpPr>
          <p:nvPr>
            <p:ph type="sldNum" sz="quarter" idx="12"/>
          </p:nvPr>
        </p:nvSpPr>
        <p:spPr/>
        <p:txBody>
          <a:bodyPr/>
          <a:lstStyle/>
          <a:p>
            <a:fld id="{E97D2105-CB8C-4221-B9EA-618007779479}" type="slidenum">
              <a:rPr lang="fr-FR" smtClean="0"/>
              <a:pPr/>
              <a:t>86</a:t>
            </a:fld>
            <a:endParaRPr lang="fr-FR"/>
          </a:p>
        </p:txBody>
      </p:sp>
      <p:sp>
        <p:nvSpPr>
          <p:cNvPr id="4" name="Titre 3">
            <a:extLst>
              <a:ext uri="{FF2B5EF4-FFF2-40B4-BE49-F238E27FC236}">
                <a16:creationId xmlns:a16="http://schemas.microsoft.com/office/drawing/2014/main" id="{B4B19C51-7C1B-E5F3-F758-BC51FF7F0CF9}"/>
              </a:ext>
            </a:extLst>
          </p:cNvPr>
          <p:cNvSpPr>
            <a:spLocks noGrp="1"/>
          </p:cNvSpPr>
          <p:nvPr>
            <p:ph type="title"/>
          </p:nvPr>
        </p:nvSpPr>
        <p:spPr>
          <a:xfrm>
            <a:off x="334433" y="816982"/>
            <a:ext cx="11532447" cy="632767"/>
          </a:xfrm>
        </p:spPr>
        <p:txBody>
          <a:bodyPr>
            <a:noAutofit/>
          </a:bodyPr>
          <a:lstStyle/>
          <a:p>
            <a:r>
              <a:rPr lang="fr-FR" sz="3600" dirty="0"/>
              <a:t>OBJECTIFS SMART</a:t>
            </a:r>
          </a:p>
        </p:txBody>
      </p:sp>
      <p:pic>
        <p:nvPicPr>
          <p:cNvPr id="7" name="Image 6" descr="Une image contenant texte, capture d’écran, Police, nombre&#10;&#10;Le contenu généré par l’IA peut être incorrect.">
            <a:extLst>
              <a:ext uri="{FF2B5EF4-FFF2-40B4-BE49-F238E27FC236}">
                <a16:creationId xmlns:a16="http://schemas.microsoft.com/office/drawing/2014/main" id="{32595672-81A0-FF72-0388-E7070FA9F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49749"/>
            <a:ext cx="7772400" cy="4491841"/>
          </a:xfrm>
          <a:prstGeom prst="rect">
            <a:avLst/>
          </a:prstGeom>
        </p:spPr>
      </p:pic>
      <p:sp>
        <p:nvSpPr>
          <p:cNvPr id="10" name="ZoneTexte 9">
            <a:extLst>
              <a:ext uri="{FF2B5EF4-FFF2-40B4-BE49-F238E27FC236}">
                <a16:creationId xmlns:a16="http://schemas.microsoft.com/office/drawing/2014/main" id="{49E76467-9650-BBD8-447E-FD7D62BBCA19}"/>
              </a:ext>
            </a:extLst>
          </p:cNvPr>
          <p:cNvSpPr txBox="1"/>
          <p:nvPr/>
        </p:nvSpPr>
        <p:spPr>
          <a:xfrm>
            <a:off x="8186529" y="1762539"/>
            <a:ext cx="3488635" cy="2554545"/>
          </a:xfrm>
          <a:prstGeom prst="rect">
            <a:avLst/>
          </a:prstGeom>
          <a:noFill/>
        </p:spPr>
        <p:txBody>
          <a:bodyPr wrap="square" rtlCol="0">
            <a:spAutoFit/>
          </a:bodyPr>
          <a:lstStyle/>
          <a:p>
            <a:r>
              <a:rPr lang="fr-FR" sz="2000" dirty="0"/>
              <a:t>La méthode </a:t>
            </a:r>
            <a:r>
              <a:rPr lang="fr-FR" sz="2000" b="1" dirty="0"/>
              <a:t>SMART</a:t>
            </a:r>
            <a:r>
              <a:rPr lang="fr-FR" sz="2000" dirty="0"/>
              <a:t> est un outil puissant pour définir des </a:t>
            </a:r>
            <a:r>
              <a:rPr lang="fr-FR" sz="2000" b="1" dirty="0"/>
              <a:t>objectifs clairs et atteignables</a:t>
            </a:r>
            <a:r>
              <a:rPr lang="fr-FR" sz="2000" dirty="0"/>
              <a:t>. </a:t>
            </a:r>
          </a:p>
          <a:p>
            <a:r>
              <a:rPr lang="fr-FR" sz="2000" dirty="0"/>
              <a:t>Elle permet d’éviter les objectifs flous et de </a:t>
            </a:r>
            <a:r>
              <a:rPr lang="fr-FR" sz="2000" b="1" dirty="0"/>
              <a:t>structurer une démarche efficace</a:t>
            </a:r>
            <a:r>
              <a:rPr lang="fr-FR" sz="2000" dirty="0"/>
              <a:t>.</a:t>
            </a:r>
          </a:p>
        </p:txBody>
      </p:sp>
    </p:spTree>
    <p:extLst>
      <p:ext uri="{BB962C8B-B14F-4D97-AF65-F5344CB8AC3E}">
        <p14:creationId xmlns:p14="http://schemas.microsoft.com/office/powerpoint/2010/main" val="11487699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CB363-B5F3-F25A-E612-791DFECD2269}"/>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317655E-64CC-6E48-4BC1-6CB2351DE9A1}"/>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0201AA2F-8FA2-78E3-8C23-934354CF8029}"/>
              </a:ext>
            </a:extLst>
          </p:cNvPr>
          <p:cNvSpPr>
            <a:spLocks noGrp="1"/>
          </p:cNvSpPr>
          <p:nvPr>
            <p:ph type="sldNum" sz="quarter" idx="12"/>
          </p:nvPr>
        </p:nvSpPr>
        <p:spPr/>
        <p:txBody>
          <a:bodyPr/>
          <a:lstStyle/>
          <a:p>
            <a:fld id="{E97D2105-CB8C-4221-B9EA-618007779479}" type="slidenum">
              <a:rPr lang="fr-FR" smtClean="0"/>
              <a:pPr/>
              <a:t>87</a:t>
            </a:fld>
            <a:endParaRPr lang="fr-FR"/>
          </a:p>
        </p:txBody>
      </p:sp>
      <p:sp>
        <p:nvSpPr>
          <p:cNvPr id="4" name="Titre 3">
            <a:extLst>
              <a:ext uri="{FF2B5EF4-FFF2-40B4-BE49-F238E27FC236}">
                <a16:creationId xmlns:a16="http://schemas.microsoft.com/office/drawing/2014/main" id="{50689D0F-C007-E3F2-4A18-5C2F2DF4207A}"/>
              </a:ext>
            </a:extLst>
          </p:cNvPr>
          <p:cNvSpPr>
            <a:spLocks noGrp="1"/>
          </p:cNvSpPr>
          <p:nvPr>
            <p:ph type="title"/>
          </p:nvPr>
        </p:nvSpPr>
        <p:spPr>
          <a:xfrm>
            <a:off x="334433" y="816982"/>
            <a:ext cx="11532447" cy="632767"/>
          </a:xfrm>
        </p:spPr>
        <p:txBody>
          <a:bodyPr>
            <a:noAutofit/>
          </a:bodyPr>
          <a:lstStyle/>
          <a:p>
            <a:r>
              <a:rPr lang="fr-FR" sz="3600" dirty="0"/>
              <a:t>Le PDCA</a:t>
            </a:r>
          </a:p>
        </p:txBody>
      </p:sp>
      <p:pic>
        <p:nvPicPr>
          <p:cNvPr id="9" name="Image 8" descr="Une image contenant texte, capture d’écran, Police, nombre&#10;&#10;Le contenu généré par l’IA peut être incorrect.">
            <a:extLst>
              <a:ext uri="{FF2B5EF4-FFF2-40B4-BE49-F238E27FC236}">
                <a16:creationId xmlns:a16="http://schemas.microsoft.com/office/drawing/2014/main" id="{011B3D72-D32F-C28C-270C-0391FC7BC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50769"/>
            <a:ext cx="8047638" cy="4319944"/>
          </a:xfrm>
          <a:prstGeom prst="rect">
            <a:avLst/>
          </a:prstGeom>
        </p:spPr>
      </p:pic>
      <p:sp>
        <p:nvSpPr>
          <p:cNvPr id="11" name="ZoneTexte 10">
            <a:extLst>
              <a:ext uri="{FF2B5EF4-FFF2-40B4-BE49-F238E27FC236}">
                <a16:creationId xmlns:a16="http://schemas.microsoft.com/office/drawing/2014/main" id="{CA9D083F-D0D5-A7CA-8C4B-DF815C17CD57}"/>
              </a:ext>
            </a:extLst>
          </p:cNvPr>
          <p:cNvSpPr txBox="1"/>
          <p:nvPr/>
        </p:nvSpPr>
        <p:spPr>
          <a:xfrm>
            <a:off x="8186529" y="1683026"/>
            <a:ext cx="3853071" cy="2554545"/>
          </a:xfrm>
          <a:prstGeom prst="rect">
            <a:avLst/>
          </a:prstGeom>
          <a:noFill/>
        </p:spPr>
        <p:txBody>
          <a:bodyPr wrap="square" rtlCol="0">
            <a:spAutoFit/>
          </a:bodyPr>
          <a:lstStyle/>
          <a:p>
            <a:r>
              <a:rPr lang="fr-FR" sz="2000" dirty="0"/>
              <a:t>Le </a:t>
            </a:r>
            <a:r>
              <a:rPr lang="fr-FR" sz="2000" b="1" dirty="0"/>
              <a:t>PDCA (Plan-Do-Check-</a:t>
            </a:r>
            <a:r>
              <a:rPr lang="fr-FR" sz="2000" b="1" dirty="0" err="1"/>
              <a:t>Act</a:t>
            </a:r>
            <a:r>
              <a:rPr lang="fr-FR" sz="2000" b="1" dirty="0"/>
              <a:t>)</a:t>
            </a:r>
            <a:r>
              <a:rPr lang="fr-FR" sz="2000" dirty="0"/>
              <a:t>, aussi appelé </a:t>
            </a:r>
            <a:r>
              <a:rPr lang="fr-FR" sz="2000" b="1" dirty="0"/>
              <a:t>roue de Deming</a:t>
            </a:r>
            <a:r>
              <a:rPr lang="fr-FR" sz="2000" dirty="0"/>
              <a:t>, est une méthode d’</a:t>
            </a:r>
            <a:r>
              <a:rPr lang="fr-FR" sz="2000" b="1" dirty="0"/>
              <a:t>amélioration continue</a:t>
            </a:r>
            <a:r>
              <a:rPr lang="fr-FR" sz="2000" dirty="0"/>
              <a:t> qui permet d’optimiser les processus et d’améliorer la qualité des produits et services.</a:t>
            </a:r>
          </a:p>
        </p:txBody>
      </p:sp>
    </p:spTree>
    <p:extLst>
      <p:ext uri="{BB962C8B-B14F-4D97-AF65-F5344CB8AC3E}">
        <p14:creationId xmlns:p14="http://schemas.microsoft.com/office/powerpoint/2010/main" val="3237174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BF936-2AD5-DB05-D7F0-D61AE27BBE45}"/>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0A0F768-69C8-8630-B6A7-048354B5BAF2}"/>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87D55056-3D0C-47B3-D802-ED2575F2BEA2}"/>
              </a:ext>
            </a:extLst>
          </p:cNvPr>
          <p:cNvSpPr>
            <a:spLocks noGrp="1"/>
          </p:cNvSpPr>
          <p:nvPr>
            <p:ph type="sldNum" sz="quarter" idx="12"/>
          </p:nvPr>
        </p:nvSpPr>
        <p:spPr/>
        <p:txBody>
          <a:bodyPr/>
          <a:lstStyle/>
          <a:p>
            <a:fld id="{E97D2105-CB8C-4221-B9EA-618007779479}" type="slidenum">
              <a:rPr lang="fr-FR" smtClean="0"/>
              <a:pPr/>
              <a:t>88</a:t>
            </a:fld>
            <a:endParaRPr lang="fr-FR"/>
          </a:p>
        </p:txBody>
      </p:sp>
      <p:sp>
        <p:nvSpPr>
          <p:cNvPr id="4" name="Titre 3">
            <a:extLst>
              <a:ext uri="{FF2B5EF4-FFF2-40B4-BE49-F238E27FC236}">
                <a16:creationId xmlns:a16="http://schemas.microsoft.com/office/drawing/2014/main" id="{8D74A85E-89F7-F16F-AB47-B10F9365B242}"/>
              </a:ext>
            </a:extLst>
          </p:cNvPr>
          <p:cNvSpPr>
            <a:spLocks noGrp="1"/>
          </p:cNvSpPr>
          <p:nvPr>
            <p:ph type="title"/>
          </p:nvPr>
        </p:nvSpPr>
        <p:spPr>
          <a:xfrm>
            <a:off x="334433" y="816982"/>
            <a:ext cx="11532447" cy="632767"/>
          </a:xfrm>
        </p:spPr>
        <p:txBody>
          <a:bodyPr>
            <a:noAutofit/>
          </a:bodyPr>
          <a:lstStyle/>
          <a:p>
            <a:r>
              <a:rPr lang="fr-FR" sz="3600" dirty="0"/>
              <a:t>Le PDCA</a:t>
            </a:r>
          </a:p>
        </p:txBody>
      </p:sp>
      <p:pic>
        <p:nvPicPr>
          <p:cNvPr id="6" name="Image 5" descr="Une image contenant texte, capture d’écran, Police&#10;&#10;Le contenu généré par l’IA peut être incorrect.">
            <a:extLst>
              <a:ext uri="{FF2B5EF4-FFF2-40B4-BE49-F238E27FC236}">
                <a16:creationId xmlns:a16="http://schemas.microsoft.com/office/drawing/2014/main" id="{481E923B-F858-A551-F10F-87CCF5128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 y="1555474"/>
            <a:ext cx="10124718" cy="4010439"/>
          </a:xfrm>
          <a:prstGeom prst="rect">
            <a:avLst/>
          </a:prstGeom>
        </p:spPr>
      </p:pic>
    </p:spTree>
    <p:extLst>
      <p:ext uri="{BB962C8B-B14F-4D97-AF65-F5344CB8AC3E}">
        <p14:creationId xmlns:p14="http://schemas.microsoft.com/office/powerpoint/2010/main" val="2683095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D9369-4C01-83E2-F676-977C4F3BA8C9}"/>
            </a:ext>
          </a:extLst>
        </p:cNvPr>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4E05A2D-A0B5-D849-F2D4-F0447B31ECF8}"/>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D4631857-E539-7547-B41F-71B344C8592D}"/>
              </a:ext>
            </a:extLst>
          </p:cNvPr>
          <p:cNvSpPr>
            <a:spLocks noGrp="1"/>
          </p:cNvSpPr>
          <p:nvPr>
            <p:ph type="sldNum" sz="quarter" idx="12"/>
          </p:nvPr>
        </p:nvSpPr>
        <p:spPr/>
        <p:txBody>
          <a:bodyPr/>
          <a:lstStyle/>
          <a:p>
            <a:fld id="{E97D2105-CB8C-4221-B9EA-618007779479}" type="slidenum">
              <a:rPr lang="fr-FR" smtClean="0"/>
              <a:pPr/>
              <a:t>89</a:t>
            </a:fld>
            <a:endParaRPr lang="fr-FR"/>
          </a:p>
        </p:txBody>
      </p:sp>
      <p:pic>
        <p:nvPicPr>
          <p:cNvPr id="8" name="Image 7" descr="Une image contenant horloge, écriture manuscrite, mur, intérieur&#10;&#10;Le contenu généré par l’IA peut être incorrect.">
            <a:extLst>
              <a:ext uri="{FF2B5EF4-FFF2-40B4-BE49-F238E27FC236}">
                <a16:creationId xmlns:a16="http://schemas.microsoft.com/office/drawing/2014/main" id="{95FE576E-893D-07A3-2595-3B96E4778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10" y="1715348"/>
            <a:ext cx="6032500" cy="3556000"/>
          </a:xfrm>
          <a:prstGeom prst="rect">
            <a:avLst/>
          </a:prstGeom>
        </p:spPr>
      </p:pic>
      <p:sp>
        <p:nvSpPr>
          <p:cNvPr id="10" name="ZoneTexte 9">
            <a:extLst>
              <a:ext uri="{FF2B5EF4-FFF2-40B4-BE49-F238E27FC236}">
                <a16:creationId xmlns:a16="http://schemas.microsoft.com/office/drawing/2014/main" id="{65AC4E64-5FB6-9696-19D0-E855129D53D1}"/>
              </a:ext>
            </a:extLst>
          </p:cNvPr>
          <p:cNvSpPr txBox="1"/>
          <p:nvPr/>
        </p:nvSpPr>
        <p:spPr>
          <a:xfrm>
            <a:off x="6908418" y="2285050"/>
            <a:ext cx="4886072" cy="2246769"/>
          </a:xfrm>
          <a:prstGeom prst="rect">
            <a:avLst/>
          </a:prstGeom>
          <a:noFill/>
        </p:spPr>
        <p:txBody>
          <a:bodyPr wrap="square" rtlCol="0">
            <a:spAutoFit/>
          </a:bodyPr>
          <a:lstStyle/>
          <a:p>
            <a:pPr algn="ctr"/>
            <a:r>
              <a:rPr lang="fr-FR" sz="3500" b="1" dirty="0"/>
              <a:t>Les bonnes priorités dans une journée d’un Consultant </a:t>
            </a:r>
            <a:r>
              <a:rPr lang="fr-FR" sz="3500" b="1" dirty="0" err="1"/>
              <a:t>Engineer</a:t>
            </a:r>
            <a:r>
              <a:rPr lang="fr-FR" sz="3500" b="1" dirty="0"/>
              <a:t> Data </a:t>
            </a:r>
          </a:p>
        </p:txBody>
      </p:sp>
    </p:spTree>
    <p:extLst>
      <p:ext uri="{BB962C8B-B14F-4D97-AF65-F5344CB8AC3E}">
        <p14:creationId xmlns:p14="http://schemas.microsoft.com/office/powerpoint/2010/main" val="3496129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26054-228C-E8D4-843E-EBF639DBF7E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0090FEE-9BD7-474E-3069-80C77BE14CDD}"/>
              </a:ext>
            </a:extLst>
          </p:cNvPr>
          <p:cNvSpPr>
            <a:spLocks noGrp="1"/>
          </p:cNvSpPr>
          <p:nvPr>
            <p:ph type="ftr" sz="quarter" idx="11"/>
          </p:nvPr>
        </p:nvSpPr>
        <p:spPr/>
        <p:txBody>
          <a:bodyPr/>
          <a:lstStyle/>
          <a:p>
            <a:r>
              <a:rPr lang="fr-FR"/>
              <a:t>Utopios® Tous droits réservés. </a:t>
            </a:r>
            <a:endParaRPr lang="fr-FR" dirty="0"/>
          </a:p>
        </p:txBody>
      </p:sp>
      <p:sp>
        <p:nvSpPr>
          <p:cNvPr id="4" name="Titre 3">
            <a:extLst>
              <a:ext uri="{FF2B5EF4-FFF2-40B4-BE49-F238E27FC236}">
                <a16:creationId xmlns:a16="http://schemas.microsoft.com/office/drawing/2014/main" id="{B9570DF5-3AAB-4A4D-1986-EA0D6624FC8A}"/>
              </a:ext>
            </a:extLst>
          </p:cNvPr>
          <p:cNvSpPr>
            <a:spLocks noGrp="1"/>
          </p:cNvSpPr>
          <p:nvPr>
            <p:ph type="title"/>
          </p:nvPr>
        </p:nvSpPr>
        <p:spPr/>
        <p:txBody>
          <a:bodyPr>
            <a:normAutofit fontScale="90000"/>
          </a:bodyPr>
          <a:lstStyle/>
          <a:p>
            <a:r>
              <a:rPr lang="fr-FR" dirty="0"/>
              <a:t>Mission principale du Data </a:t>
            </a:r>
            <a:r>
              <a:rPr lang="fr-FR" dirty="0" err="1"/>
              <a:t>Engineer</a:t>
            </a:r>
            <a:r>
              <a:rPr lang="fr-FR" dirty="0"/>
              <a:t> consultant</a:t>
            </a:r>
          </a:p>
        </p:txBody>
      </p:sp>
      <p:sp>
        <p:nvSpPr>
          <p:cNvPr id="6" name="Espace réservé du numéro de diapositive 5">
            <a:extLst>
              <a:ext uri="{FF2B5EF4-FFF2-40B4-BE49-F238E27FC236}">
                <a16:creationId xmlns:a16="http://schemas.microsoft.com/office/drawing/2014/main" id="{49D856C5-C083-93A1-7969-873326AF0F0B}"/>
              </a:ext>
            </a:extLst>
          </p:cNvPr>
          <p:cNvSpPr>
            <a:spLocks noGrp="1"/>
          </p:cNvSpPr>
          <p:nvPr>
            <p:ph type="sldNum" sz="quarter" idx="12"/>
          </p:nvPr>
        </p:nvSpPr>
        <p:spPr/>
        <p:txBody>
          <a:bodyPr/>
          <a:lstStyle/>
          <a:p>
            <a:fld id="{E97D2105-CB8C-4221-B9EA-618007779479}" type="slidenum">
              <a:rPr lang="fr-FR" smtClean="0"/>
              <a:pPr/>
              <a:t>9</a:t>
            </a:fld>
            <a:endParaRPr lang="fr-FR"/>
          </a:p>
        </p:txBody>
      </p:sp>
      <p:pic>
        <p:nvPicPr>
          <p:cNvPr id="8" name="Image 7">
            <a:extLst>
              <a:ext uri="{FF2B5EF4-FFF2-40B4-BE49-F238E27FC236}">
                <a16:creationId xmlns:a16="http://schemas.microsoft.com/office/drawing/2014/main" id="{E792FC8D-59DE-80AA-373C-A17235E2EFFC}"/>
              </a:ext>
            </a:extLst>
          </p:cNvPr>
          <p:cNvPicPr>
            <a:picLocks noChangeAspect="1"/>
          </p:cNvPicPr>
          <p:nvPr/>
        </p:nvPicPr>
        <p:blipFill>
          <a:blip r:embed="rId2"/>
          <a:stretch>
            <a:fillRect/>
          </a:stretch>
        </p:blipFill>
        <p:spPr>
          <a:xfrm>
            <a:off x="334433" y="1855987"/>
            <a:ext cx="11423397" cy="3000685"/>
          </a:xfrm>
          <a:prstGeom prst="rect">
            <a:avLst/>
          </a:prstGeom>
        </p:spPr>
      </p:pic>
    </p:spTree>
    <p:extLst>
      <p:ext uri="{BB962C8B-B14F-4D97-AF65-F5344CB8AC3E}">
        <p14:creationId xmlns:p14="http://schemas.microsoft.com/office/powerpoint/2010/main" val="2015421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06F4324-EAAC-5361-4C81-166C1BA7FAE1}"/>
              </a:ext>
            </a:extLst>
          </p:cNvPr>
          <p:cNvSpPr>
            <a:spLocks noGrp="1"/>
          </p:cNvSpPr>
          <p:nvPr>
            <p:ph type="title"/>
          </p:nvPr>
        </p:nvSpPr>
        <p:spPr/>
        <p:txBody>
          <a:bodyPr>
            <a:normAutofit fontScale="90000"/>
          </a:bodyPr>
          <a:lstStyle/>
          <a:p>
            <a:r>
              <a:rPr lang="fr-FR" dirty="0"/>
              <a:t> </a:t>
            </a:r>
            <a:br>
              <a:rPr lang="fr-FR" dirty="0"/>
            </a:br>
            <a:r>
              <a:rPr lang="fr-FR" sz="4900" dirty="0"/>
              <a:t>CADRER </a:t>
            </a:r>
            <a:br>
              <a:rPr lang="fr-FR" sz="4900" dirty="0"/>
            </a:br>
            <a:r>
              <a:rPr lang="fr-FR" sz="4900" b="1" dirty="0">
                <a:latin typeface="+mn-lt"/>
              </a:rPr>
              <a:t>UNE MISSION DE CONSEIL</a:t>
            </a:r>
            <a:endParaRPr lang="fr-FR" b="1" dirty="0">
              <a:latin typeface="+mn-lt"/>
            </a:endParaRPr>
          </a:p>
        </p:txBody>
      </p:sp>
      <p:sp>
        <p:nvSpPr>
          <p:cNvPr id="5" name="Espace réservé du pied de page 4">
            <a:extLst>
              <a:ext uri="{FF2B5EF4-FFF2-40B4-BE49-F238E27FC236}">
                <a16:creationId xmlns:a16="http://schemas.microsoft.com/office/drawing/2014/main" id="{4DB63D58-179C-66EC-2B2A-2E49F7D24661}"/>
              </a:ext>
            </a:extLst>
          </p:cNvPr>
          <p:cNvSpPr>
            <a:spLocks noGrp="1"/>
          </p:cNvSpPr>
          <p:nvPr>
            <p:ph type="ftr" sz="quarter" idx="11"/>
          </p:nvPr>
        </p:nvSpPr>
        <p:spPr/>
        <p:txBody>
          <a:bodyPr/>
          <a:lstStyle/>
          <a:p>
            <a:r>
              <a:rPr lang="fr-FR"/>
              <a:t>Utopios® Tous droits réservés. </a:t>
            </a:r>
            <a:endParaRPr lang="fr-FR" dirty="0"/>
          </a:p>
        </p:txBody>
      </p:sp>
    </p:spTree>
    <p:extLst>
      <p:ext uri="{BB962C8B-B14F-4D97-AF65-F5344CB8AC3E}">
        <p14:creationId xmlns:p14="http://schemas.microsoft.com/office/powerpoint/2010/main" val="3525673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F71653E-6AF9-547A-517D-73860E362543}"/>
              </a:ext>
            </a:extLst>
          </p:cNvPr>
          <p:cNvSpPr>
            <a:spLocks noGrp="1"/>
          </p:cNvSpPr>
          <p:nvPr>
            <p:ph type="ftr" sz="quarter" idx="11"/>
          </p:nvPr>
        </p:nvSpPr>
        <p:spPr/>
        <p:txBody>
          <a:bodyPr/>
          <a:lstStyle/>
          <a:p>
            <a:r>
              <a:rPr lang="fr-FR"/>
              <a:t>Utopios® Tous droits réservés. </a:t>
            </a:r>
            <a:endParaRPr lang="fr-FR" dirty="0"/>
          </a:p>
        </p:txBody>
      </p:sp>
      <p:sp>
        <p:nvSpPr>
          <p:cNvPr id="3" name="Espace réservé du numéro de diapositive 2">
            <a:extLst>
              <a:ext uri="{FF2B5EF4-FFF2-40B4-BE49-F238E27FC236}">
                <a16:creationId xmlns:a16="http://schemas.microsoft.com/office/drawing/2014/main" id="{EDD10B5E-9155-2CD8-5623-7AC07456DB4C}"/>
              </a:ext>
            </a:extLst>
          </p:cNvPr>
          <p:cNvSpPr>
            <a:spLocks noGrp="1"/>
          </p:cNvSpPr>
          <p:nvPr>
            <p:ph type="sldNum" sz="quarter" idx="12"/>
          </p:nvPr>
        </p:nvSpPr>
        <p:spPr/>
        <p:txBody>
          <a:bodyPr/>
          <a:lstStyle/>
          <a:p>
            <a:fld id="{E97D2105-CB8C-4221-B9EA-618007779479}" type="slidenum">
              <a:rPr lang="fr-FR" smtClean="0"/>
              <a:pPr/>
              <a:t>91</a:t>
            </a:fld>
            <a:endParaRPr lang="fr-FR"/>
          </a:p>
        </p:txBody>
      </p:sp>
      <p:sp>
        <p:nvSpPr>
          <p:cNvPr id="4" name="Titre 3">
            <a:extLst>
              <a:ext uri="{FF2B5EF4-FFF2-40B4-BE49-F238E27FC236}">
                <a16:creationId xmlns:a16="http://schemas.microsoft.com/office/drawing/2014/main" id="{F52108D1-465D-0E53-B5B8-AEA5B0BCFDF5}"/>
              </a:ext>
            </a:extLst>
          </p:cNvPr>
          <p:cNvSpPr>
            <a:spLocks noGrp="1"/>
          </p:cNvSpPr>
          <p:nvPr>
            <p:ph type="title"/>
          </p:nvPr>
        </p:nvSpPr>
        <p:spPr>
          <a:xfrm>
            <a:off x="334433" y="816982"/>
            <a:ext cx="11532447" cy="632767"/>
          </a:xfrm>
        </p:spPr>
        <p:txBody>
          <a:bodyPr>
            <a:normAutofit fontScale="90000"/>
          </a:bodyPr>
          <a:lstStyle/>
          <a:p>
            <a:r>
              <a:rPr lang="fr-FR" dirty="0"/>
              <a:t>Cadrer une mission de conseil</a:t>
            </a:r>
          </a:p>
        </p:txBody>
      </p:sp>
      <p:sp>
        <p:nvSpPr>
          <p:cNvPr id="5" name="Espace réservé du contenu 4">
            <a:extLst>
              <a:ext uri="{FF2B5EF4-FFF2-40B4-BE49-F238E27FC236}">
                <a16:creationId xmlns:a16="http://schemas.microsoft.com/office/drawing/2014/main" id="{C6467E1B-8317-637D-716C-0B4B9648A745}"/>
              </a:ext>
            </a:extLst>
          </p:cNvPr>
          <p:cNvSpPr>
            <a:spLocks noGrp="1"/>
          </p:cNvSpPr>
          <p:nvPr>
            <p:ph idx="1"/>
          </p:nvPr>
        </p:nvSpPr>
        <p:spPr>
          <a:xfrm>
            <a:off x="334433" y="1667253"/>
            <a:ext cx="11532447" cy="4871643"/>
          </a:xfrm>
        </p:spPr>
        <p:txBody>
          <a:bodyPr>
            <a:normAutofit/>
          </a:bodyPr>
          <a:lstStyle/>
          <a:p>
            <a:pPr>
              <a:buFont typeface="Arial" panose="020B0604020202020204" pitchFamily="34" charset="0"/>
              <a:buChar char="•"/>
            </a:pPr>
            <a:r>
              <a:rPr lang="fr-FR" sz="2000" dirty="0">
                <a:latin typeface="Open Sans" panose="020B0606030504020204" pitchFamily="34" charset="0"/>
                <a:ea typeface="Open Sans" panose="020B0606030504020204" pitchFamily="34" charset="0"/>
                <a:cs typeface="Open Sans" panose="020B0606030504020204" pitchFamily="34" charset="0"/>
              </a:rPr>
              <a:t>Appréhender les motivations et les enjeux du projet</a:t>
            </a:r>
          </a:p>
          <a:p>
            <a:pPr>
              <a:buFont typeface="Arial" panose="020B0604020202020204" pitchFamily="34" charset="0"/>
              <a:buChar char="•"/>
            </a:pPr>
            <a:r>
              <a:rPr lang="fr-FR" sz="2000" dirty="0">
                <a:latin typeface="Open Sans" panose="020B0606030504020204" pitchFamily="34" charset="0"/>
                <a:ea typeface="Open Sans" panose="020B0606030504020204" pitchFamily="34" charset="0"/>
                <a:cs typeface="Open Sans" panose="020B0606030504020204" pitchFamily="34" charset="0"/>
              </a:rPr>
              <a:t>Informer clairement le client</a:t>
            </a:r>
          </a:p>
          <a:p>
            <a:pPr>
              <a:buFont typeface="Arial" panose="020B0604020202020204" pitchFamily="34" charset="0"/>
              <a:buChar char="•"/>
            </a:pPr>
            <a:r>
              <a:rPr lang="fr-FR" sz="2000" dirty="0">
                <a:latin typeface="Open Sans" panose="020B0606030504020204" pitchFamily="34" charset="0"/>
                <a:ea typeface="Open Sans" panose="020B0606030504020204" pitchFamily="34" charset="0"/>
                <a:cs typeface="Open Sans" panose="020B0606030504020204" pitchFamily="34" charset="0"/>
              </a:rPr>
              <a:t>Cadrer une mission</a:t>
            </a:r>
          </a:p>
          <a:p>
            <a:pPr>
              <a:buFont typeface="Arial" panose="020B0604020202020204" pitchFamily="34" charset="0"/>
              <a:buChar char="•"/>
            </a:pPr>
            <a:r>
              <a:rPr lang="fr-FR" sz="2000" dirty="0">
                <a:latin typeface="Open Sans" panose="020B0606030504020204" pitchFamily="34" charset="0"/>
                <a:ea typeface="Open Sans" panose="020B0606030504020204" pitchFamily="34" charset="0"/>
                <a:cs typeface="Open Sans" panose="020B0606030504020204" pitchFamily="34" charset="0"/>
              </a:rPr>
              <a:t>Organiser la communication directe</a:t>
            </a: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endParaRPr lang="fr-FR" sz="2400" dirty="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fr-FR" dirty="0"/>
          </a:p>
        </p:txBody>
      </p:sp>
    </p:spTree>
    <p:extLst>
      <p:ext uri="{BB962C8B-B14F-4D97-AF65-F5344CB8AC3E}">
        <p14:creationId xmlns:p14="http://schemas.microsoft.com/office/powerpoint/2010/main" val="2340548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A1168BB-F543-B30F-04B3-7C20795A8275}"/>
              </a:ext>
            </a:extLst>
          </p:cNvPr>
          <p:cNvSpPr>
            <a:spLocks noGrp="1"/>
          </p:cNvSpPr>
          <p:nvPr>
            <p:ph type="ftr" sz="quarter" idx="11"/>
          </p:nvPr>
        </p:nvSpPr>
        <p:spPr/>
        <p:txBody>
          <a:bodyPr/>
          <a:lstStyle/>
          <a:p>
            <a:r>
              <a:rPr lang="fr-FR"/>
              <a:t>Utopios® Tous droits réservés. </a:t>
            </a:r>
            <a:endParaRPr lang="fr-FR" dirty="0"/>
          </a:p>
        </p:txBody>
      </p:sp>
      <p:sp>
        <p:nvSpPr>
          <p:cNvPr id="4" name="Espace réservé du numéro de diapositive 3">
            <a:extLst>
              <a:ext uri="{FF2B5EF4-FFF2-40B4-BE49-F238E27FC236}">
                <a16:creationId xmlns:a16="http://schemas.microsoft.com/office/drawing/2014/main" id="{5D9AE68B-790E-E5DF-FC3D-422AABB62DF2}"/>
              </a:ext>
            </a:extLst>
          </p:cNvPr>
          <p:cNvSpPr>
            <a:spLocks noGrp="1"/>
          </p:cNvSpPr>
          <p:nvPr>
            <p:ph type="sldNum" sz="quarter" idx="12"/>
          </p:nvPr>
        </p:nvSpPr>
        <p:spPr/>
        <p:txBody>
          <a:bodyPr/>
          <a:lstStyle/>
          <a:p>
            <a:fld id="{E97D2105-CB8C-4221-B9EA-618007779479}" type="slidenum">
              <a:rPr lang="fr-FR" smtClean="0"/>
              <a:t>92</a:t>
            </a:fld>
            <a:endParaRPr lang="fr-FR"/>
          </a:p>
        </p:txBody>
      </p:sp>
      <p:sp>
        <p:nvSpPr>
          <p:cNvPr id="5" name="Titre 1">
            <a:extLst>
              <a:ext uri="{FF2B5EF4-FFF2-40B4-BE49-F238E27FC236}">
                <a16:creationId xmlns:a16="http://schemas.microsoft.com/office/drawing/2014/main" id="{41ACFE28-31BF-8C11-D16A-25D8E8672C51}"/>
              </a:ext>
            </a:extLst>
          </p:cNvPr>
          <p:cNvSpPr txBox="1">
            <a:spLocks/>
          </p:cNvSpPr>
          <p:nvPr/>
        </p:nvSpPr>
        <p:spPr>
          <a:xfrm>
            <a:off x="431801" y="902668"/>
            <a:ext cx="9198116" cy="432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blipFill dpi="0" rotWithShape="1">
                  <a:blip r:embed="rId2">
                    <a:extLst>
                      <a:ext uri="{28A0092B-C50C-407E-A947-70E740481C1C}">
                        <a14:useLocalDpi xmlns:a14="http://schemas.microsoft.com/office/drawing/2010/main" val="0"/>
                      </a:ext>
                    </a:extLst>
                  </a:blip>
                  <a:srcRect/>
                  <a:stretch>
                    <a:fillRect/>
                  </a:stretch>
                </a:blipFill>
                <a:latin typeface="+mj-lt"/>
                <a:ea typeface="+mj-ea"/>
                <a:cs typeface="+mj-cs"/>
              </a:defRPr>
            </a:lvl1pPr>
          </a:lstStyle>
          <a:p>
            <a:r>
              <a:rPr lang="fr-FR" sz="4000"/>
              <a:t>La rédaction d’une note de cadrage</a:t>
            </a:r>
            <a:endParaRPr lang="fr-FR" sz="4000" dirty="0"/>
          </a:p>
        </p:txBody>
      </p:sp>
      <p:sp>
        <p:nvSpPr>
          <p:cNvPr id="6" name="Espace réservé du contenu 3">
            <a:extLst>
              <a:ext uri="{FF2B5EF4-FFF2-40B4-BE49-F238E27FC236}">
                <a16:creationId xmlns:a16="http://schemas.microsoft.com/office/drawing/2014/main" id="{9BA4AA66-4E04-EB3F-17F4-539D339F2C0B}"/>
              </a:ext>
            </a:extLst>
          </p:cNvPr>
          <p:cNvSpPr txBox="1">
            <a:spLocks/>
          </p:cNvSpPr>
          <p:nvPr/>
        </p:nvSpPr>
        <p:spPr>
          <a:xfrm>
            <a:off x="583330" y="1631170"/>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 quoi sert </a:t>
            </a: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une note de cadrage </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La note de cadrage sert à cadrer le projet et permet donc de présenter un projet dans ses grandes lignes. Elle permet une définition claire du besoin et des objectifs d’un projet. Elle sert à montrer la finalité et le contenu d'un projet à toutes les personnes directement liées (chef et membres de l'équipe projet) ou indirectement impliquées (</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comité de pilotage </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direction, chef de services impactés...). </a:t>
            </a:r>
          </a:p>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Elle répond aux questions :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 - Quoi : définition du projet, périmètre.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P - Pourquoi : finalité du projet, contexte de la demande.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 - Qui : parties impactées, parties prenantes, chef de projet, équipe projet.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O - Où : lieu (à préciser si nécessaire).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 - Quand : planning, dates clés. </a:t>
            </a:r>
          </a:p>
          <a:p>
            <a:pPr lvl="1" fontAlgn="base"/>
            <a:r>
              <a:rPr lang="fr-FR" sz="1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 - Comment : méthodes, ressources, budget... </a:t>
            </a:r>
          </a:p>
          <a:p>
            <a:endParaRPr lang="fr-FR" dirty="0">
              <a:latin typeface="FUTURA BOOK BT" panose="020B0502020204020303" pitchFamily="34" charset="0"/>
            </a:endParaRPr>
          </a:p>
        </p:txBody>
      </p:sp>
    </p:spTree>
    <p:extLst>
      <p:ext uri="{BB962C8B-B14F-4D97-AF65-F5344CB8AC3E}">
        <p14:creationId xmlns:p14="http://schemas.microsoft.com/office/powerpoint/2010/main" val="3910988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917770"/>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93</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607081" y="161016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Quand intervient-elle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Elle intervient entre l'étude d'opportunité d’un projet et la conception du cahier des charges.  </a:t>
            </a:r>
            <a:b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endPar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Elle permet d’établir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un contrat entre le donneur d'ordre et le chef de projet en charge de l'ouvrage. Elle définit clairement les attentes et les réponses.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un document de travail pour valider les enjeux, le contenu, l’organisation et les livrables du projet. Il peut évoluer au gré des échanges et des nouveaux paramètres.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un référentiel auquel les parties prenantes peuvent se référer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Elle intervient avant la réalisation du cahier des charges, ce dernier permettra de formaliser l’ensemble du travail à accomplir pour répondre au besoin.  </a:t>
            </a:r>
          </a:p>
          <a:p>
            <a:endParaRPr lang="fr-FR" dirty="0">
              <a:latin typeface="FUTURA BOOK BT" panose="020B0502020204020303" pitchFamily="34" charset="0"/>
            </a:endParaRPr>
          </a:p>
        </p:txBody>
      </p:sp>
    </p:spTree>
    <p:extLst>
      <p:ext uri="{BB962C8B-B14F-4D97-AF65-F5344CB8AC3E}">
        <p14:creationId xmlns:p14="http://schemas.microsoft.com/office/powerpoint/2010/main" val="270996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961304"/>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94</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607081" y="1588134"/>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Contexte/origine du projet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permet de définir ce qui mène à la réalisation de ce projet en y intégrant les enjeux économiques, environnementaux… auxquels il répond, des explications, des faits…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Cette étape permet de comprendre la demande et les enjeux du projet. Elle est importante car elle permet à tous les destinataires de partager la même vision du projet. Il ne faut pas hésiter à y inclure des statistiques, des données chiffrées, des éléments tirés d’études etc… </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faut répondre aux questions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Pourquoi ce projet est nécessaire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 va être l’impact du projet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 situation elle permet de résoudre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Quels ont été les éléments qui ont déclenché la demande ?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2137757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21211" y="873375"/>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95</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566617" y="1562934"/>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Objectifs du projet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Cette partie permet de préciser ce que va apporter le projet une fois terminé. Il est nécessaire de préciser des objectifs quantitatifs (gains financiers, productivité, etc.), qualitatifs (satisfaction des employés, image de marque...). </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faut répondre aux questions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finalités du projet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attentes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Quels sont les objectifs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 solution va être utilisé, que doit-on réaliser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Quels éléments permettront de juger de la réussite du projet ? </a:t>
            </a:r>
            <a:r>
              <a:rPr lang="fr-FR" dirty="0">
                <a:latin typeface="FUTURA BOOK BT" panose="020B0502020204020303" pitchFamily="34" charset="0"/>
              </a:rPr>
              <a:t>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9543756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856812"/>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96</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321938"/>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596076" y="1514759"/>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Périmètre du projet</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 périmètre du projet permet le cadre dans lequel le projet va être réalisé et d’en définir ses limites. Ce que le projet contient ou englobe, ce qu'il ne prend pas en compte ou ne traite pas. Il permet de rendre plus claire les missions à réaliser et donc à déterminer plus facilement les moyens humains, matériels et financiers à mobiliser.  </a:t>
            </a:r>
          </a:p>
          <a:p>
            <a:pPr marL="0" indent="0" fontAlgn="base">
              <a:buFont typeface="Arial" panose="020B0604020202020204" pitchFamily="34" charset="0"/>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faut répondre aux questions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limites du projet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Est-il délimité dans le temps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 zone géographique définir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fonctionnalités concernées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priorités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impacts sur d’autres projets ?  </a:t>
            </a:r>
          </a:p>
          <a:p>
            <a:pPr marL="0" indent="0">
              <a:buNone/>
            </a:pPr>
            <a:endParaRPr lang="fr-FR"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10556149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775970"/>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97</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572326" y="14577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Contraintes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peut exister des contraintes internes et externes, elles doivent être bien identifiées par le chef de projet.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peut s'agir de contraintes d'effectifs, de moyens, de timing, de résultat, de comptabilité...   </a:t>
            </a:r>
            <a:br>
              <a:rPr lang="fr-FR" dirty="0">
                <a:latin typeface="FUTURA BOOK BT" panose="020B0502020204020303" pitchFamily="34" charset="0"/>
              </a:rPr>
            </a:br>
            <a:r>
              <a:rPr lang="fr-FR" dirty="0">
                <a:latin typeface="FUTURA BOOK BT" panose="020B0502020204020303" pitchFamily="34" charset="0"/>
              </a:rPr>
              <a:t>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3088749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773996"/>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98</a:t>
            </a:fld>
            <a:endParaRPr lang="fr-FR" noProof="0"/>
          </a:p>
        </p:txBody>
      </p:sp>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584201" y="1322617"/>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Acteurs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Cette phase permet d’identifier les acteurs du projet afin que l'ensemble des personnes concernées connaissent le rôle et la responsabilité de chacun, dans un souci de communication efficace. </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faut répondre aux questions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Qui fait quoi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Qui est responsable de quoi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Comment s’organise l’équipe projet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Quels sont les parties prenantes indirectement</a:t>
            </a:r>
            <a:b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impactées ? </a:t>
            </a:r>
          </a:p>
          <a:p>
            <a:pPr marL="0" indent="0" fontAlgn="base">
              <a:buNone/>
            </a:pPr>
            <a:endPar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Qui doit être informé de quoi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On peut utiliser la matrice RACI : R - </a:t>
            </a:r>
            <a:r>
              <a:rPr lang="fr-FR" dirty="0" err="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Responsible</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 il réalise,  A - </a:t>
            </a:r>
            <a:r>
              <a:rPr lang="fr-FR" dirty="0" err="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Accountable</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 il supervise et rend des comptes ,  C - </a:t>
            </a:r>
            <a:r>
              <a:rPr lang="fr-FR" dirty="0" err="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Consulted</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 il conseille,  I - </a:t>
            </a:r>
            <a:r>
              <a:rPr lang="fr-FR" dirty="0" err="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Informated</a:t>
            </a: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 - il est informé </a:t>
            </a:r>
          </a:p>
          <a:p>
            <a:pPr marL="0" indent="0" fontAlgn="base">
              <a:buNone/>
            </a:pPr>
            <a:b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br>
            <a:r>
              <a:rPr lang="fr-FR" dirty="0">
                <a:latin typeface="FUTURA BOOK BT" panose="020B0502020204020303" pitchFamily="34" charset="0"/>
              </a:rPr>
              <a:t> </a:t>
            </a:r>
          </a:p>
          <a:p>
            <a:pPr marL="0" indent="0">
              <a:buNone/>
            </a:pPr>
            <a:endParaRPr lang="fr-FR" dirty="0">
              <a:latin typeface="FUTURA BOOK BT" panose="020B0502020204020303" pitchFamily="34" charset="0"/>
            </a:endParaRPr>
          </a:p>
        </p:txBody>
      </p:sp>
      <p:pic>
        <p:nvPicPr>
          <p:cNvPr id="3074" name="Picture 2" descr="Une image contenant table&#10;&#10;Description générée automatiquement">
            <a:extLst>
              <a:ext uri="{FF2B5EF4-FFF2-40B4-BE49-F238E27FC236}">
                <a16:creationId xmlns:a16="http://schemas.microsoft.com/office/drawing/2014/main" id="{26F60CAA-EDF1-9D4C-828A-E9AD54D70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327" y="2607730"/>
            <a:ext cx="52197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461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7060AD-9E08-4877-AB65-3ECFDCF5048D}"/>
              </a:ext>
            </a:extLst>
          </p:cNvPr>
          <p:cNvSpPr>
            <a:spLocks noGrp="1"/>
          </p:cNvSpPr>
          <p:nvPr>
            <p:ph type="title"/>
          </p:nvPr>
        </p:nvSpPr>
        <p:spPr>
          <a:xfrm>
            <a:off x="431801" y="773996"/>
            <a:ext cx="9198116" cy="432000"/>
          </a:xfrm>
        </p:spPr>
        <p:txBody>
          <a:bodyPr>
            <a:noAutofit/>
          </a:bodyPr>
          <a:lstStyle/>
          <a:p>
            <a:r>
              <a:rPr lang="fr-FR" sz="4000" dirty="0">
                <a:blipFill dpi="0" rotWithShape="1">
                  <a:blip r:embed="rId3">
                    <a:extLst>
                      <a:ext uri="{28A0092B-C50C-407E-A947-70E740481C1C}">
                        <a14:useLocalDpi xmlns:a14="http://schemas.microsoft.com/office/drawing/2010/main" val="0"/>
                      </a:ext>
                    </a:extLst>
                  </a:blip>
                  <a:srcRect/>
                  <a:stretch>
                    <a:fillRect/>
                  </a:stretch>
                </a:blipFill>
              </a:rPr>
              <a:t>La rédaction d’une note de cadrage</a:t>
            </a:r>
          </a:p>
        </p:txBody>
      </p:sp>
      <p:sp>
        <p:nvSpPr>
          <p:cNvPr id="5" name="Espace réservé du numéro de diapositive 4">
            <a:extLst>
              <a:ext uri="{FF2B5EF4-FFF2-40B4-BE49-F238E27FC236}">
                <a16:creationId xmlns:a16="http://schemas.microsoft.com/office/drawing/2014/main" id="{F4402CB6-AA7C-43DD-A997-D417BB32B9A0}"/>
              </a:ext>
            </a:extLst>
          </p:cNvPr>
          <p:cNvSpPr>
            <a:spLocks noGrp="1"/>
          </p:cNvSpPr>
          <p:nvPr>
            <p:ph type="sldNum" sz="quarter" idx="33"/>
          </p:nvPr>
        </p:nvSpPr>
        <p:spPr/>
        <p:txBody>
          <a:bodyPr/>
          <a:lstStyle/>
          <a:p>
            <a:pPr rtl="0"/>
            <a:fld id="{19B51A1E-902D-48AF-9020-955120F399B6}" type="slidenum">
              <a:rPr lang="fr-FR" noProof="0" smtClean="0"/>
              <a:pPr rtl="0"/>
              <a:t>99</a:t>
            </a:fld>
            <a:endParaRPr lang="fr-FR" noProof="0"/>
          </a:p>
        </p:txBody>
      </p:sp>
      <p:pic>
        <p:nvPicPr>
          <p:cNvPr id="7" name="Espace réservé pour une image  6" descr="Une image contenant homme, air, bleu, volant&#10;&#10;Description générée automatiquement">
            <a:extLst>
              <a:ext uri="{FF2B5EF4-FFF2-40B4-BE49-F238E27FC236}">
                <a16:creationId xmlns:a16="http://schemas.microsoft.com/office/drawing/2014/main" id="{6CDE63B4-D886-4985-81BC-A8F0A5CAD8E1}"/>
              </a:ext>
            </a:extLst>
          </p:cNvPr>
          <p:cNvPicPr>
            <a:picLocks noChangeAspect="1"/>
          </p:cNvPicPr>
          <p:nvPr/>
        </p:nvPicPr>
        <p:blipFill rotWithShape="1">
          <a:blip r:embed="rId4"/>
          <a:srcRect l="44969" r="31187"/>
          <a:stretch/>
        </p:blipFill>
        <p:spPr>
          <a:xfrm>
            <a:off x="9980476" y="0"/>
            <a:ext cx="2211524" cy="6192000"/>
          </a:xfrm>
          <a:prstGeom prst="rect">
            <a:avLst/>
          </a:prstGeom>
        </p:spPr>
      </p:pic>
      <p:sp>
        <p:nvSpPr>
          <p:cNvPr id="6" name="Espace réservé du contenu 3">
            <a:extLst>
              <a:ext uri="{FF2B5EF4-FFF2-40B4-BE49-F238E27FC236}">
                <a16:creationId xmlns:a16="http://schemas.microsoft.com/office/drawing/2014/main" id="{BF0D4A8C-CFBA-A147-93C7-F9A17D5BEDFB}"/>
              </a:ext>
            </a:extLst>
          </p:cNvPr>
          <p:cNvSpPr txBox="1">
            <a:spLocks/>
          </p:cNvSpPr>
          <p:nvPr/>
        </p:nvSpPr>
        <p:spPr>
          <a:xfrm>
            <a:off x="431801" y="1089375"/>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fr-FR" dirty="0">
                <a:latin typeface="FUTURA BOOK BT" panose="020B0502020204020303" pitchFamily="34" charset="0"/>
              </a:rPr>
            </a:br>
            <a:endParaRPr lang="fr-FR" dirty="0">
              <a:latin typeface="FUTURA BOOK BT" panose="020B0502020204020303" pitchFamily="34" charset="0"/>
            </a:endParaRPr>
          </a:p>
        </p:txBody>
      </p:sp>
      <p:sp>
        <p:nvSpPr>
          <p:cNvPr id="8" name="Espace réservé du contenu 3">
            <a:extLst>
              <a:ext uri="{FF2B5EF4-FFF2-40B4-BE49-F238E27FC236}">
                <a16:creationId xmlns:a16="http://schemas.microsoft.com/office/drawing/2014/main" id="{A63E7C6E-CC53-CF45-9312-C37DEE8BABC6}"/>
              </a:ext>
            </a:extLst>
          </p:cNvPr>
          <p:cNvSpPr txBox="1">
            <a:spLocks/>
          </p:cNvSpPr>
          <p:nvPr/>
        </p:nvSpPr>
        <p:spPr>
          <a:xfrm>
            <a:off x="584201" y="1322617"/>
            <a:ext cx="9198116"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fr-FR"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Macro planning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Cette étape a pour but de fournir une vue synthétique, facile et rapide à lire du déroulement des opérations et de placer dans le temps les principales étapes de la démarche de mise en œuvre du projet (par exemple cadrage, conception du projet, conduite, bilan/clôture).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Le macro-planning est une version simplifiée du planning, il doit être simple à lire.  Le macro-planning est un support de communication indispensable dans le cadre de réunions de type comité de pilotage ou comité de direction. Il est utilisé par toutes les personnes ayants un lien avec le projet. </a:t>
            </a:r>
          </a:p>
          <a:p>
            <a:pPr marL="0" indent="0" fontAlgn="base">
              <a:buNone/>
            </a:pPr>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Il faut répondre aux questions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Quand doit démarrer le projet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étapes et dates clés ? Rédaction cahier des charges, mise en œuvre, phase de test…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Quels sont les principaux jalons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Quelles sont les principales échéances ? </a:t>
            </a:r>
          </a:p>
          <a:p>
            <a:pPr fontAlgn="base"/>
            <a:r>
              <a:rPr lang="fr-FR"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Quand doit-il se terminer au plus tard ? </a:t>
            </a:r>
          </a:p>
          <a:p>
            <a:pPr marL="0" indent="0" fontAlgn="base">
              <a:buNone/>
            </a:pPr>
            <a:br>
              <a:rPr lang="fr-FR" dirty="0">
                <a:latin typeface="FUTURA BOOK BT" panose="020B0502020204020303" pitchFamily="34" charset="0"/>
              </a:rPr>
            </a:br>
            <a:r>
              <a:rPr lang="fr-FR" dirty="0">
                <a:latin typeface="FUTURA BOOK BT" panose="020B0502020204020303" pitchFamily="34" charset="0"/>
              </a:rPr>
              <a:t> </a:t>
            </a:r>
          </a:p>
          <a:p>
            <a:pPr marL="0" indent="0">
              <a:buNone/>
            </a:pPr>
            <a:endParaRPr lang="fr-FR" dirty="0">
              <a:latin typeface="FUTURA BOOK BT" panose="020B0502020204020303" pitchFamily="34" charset="0"/>
            </a:endParaRPr>
          </a:p>
        </p:txBody>
      </p:sp>
    </p:spTree>
    <p:extLst>
      <p:ext uri="{BB962C8B-B14F-4D97-AF65-F5344CB8AC3E}">
        <p14:creationId xmlns:p14="http://schemas.microsoft.com/office/powerpoint/2010/main" val="27500620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en Sans Personnalissé">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opios.potx" id="{ECE3CBB5-135B-4AEA-8C85-3F769AF939D1}" vid="{45B2486C-02EA-4F2C-93CE-8D2E48220F7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a9ea2ad-fbc4-4589-8d84-1e37c99c044e" xsi:nil="true"/>
    <lcf76f155ced4ddcb4097134ff3c332f xmlns="8bab6dfd-0ab6-4e93-ade0-0487a81f398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EE7E1C82EB6141BA33F23B9CBE0D4C" ma:contentTypeVersion="10" ma:contentTypeDescription="Crée un document." ma:contentTypeScope="" ma:versionID="450125d8e5187dfa6916fb73db67a5f2">
  <xsd:schema xmlns:xsd="http://www.w3.org/2001/XMLSchema" xmlns:xs="http://www.w3.org/2001/XMLSchema" xmlns:p="http://schemas.microsoft.com/office/2006/metadata/properties" xmlns:ns2="8bab6dfd-0ab6-4e93-ade0-0487a81f3983" xmlns:ns3="ea9ea2ad-fbc4-4589-8d84-1e37c99c044e" targetNamespace="http://schemas.microsoft.com/office/2006/metadata/properties" ma:root="true" ma:fieldsID="b4a4d4e21f3850b499663209abd495a3" ns2:_="" ns3:_="">
    <xsd:import namespace="8bab6dfd-0ab6-4e93-ade0-0487a81f3983"/>
    <xsd:import namespace="ea9ea2ad-fbc4-4589-8d84-1e37c99c04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ab6dfd-0ab6-4e93-ade0-0487a81f39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d4b6e4fd-4af2-4f07-b7d1-18266e58562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9ea2ad-fbc4-4589-8d84-1e37c99c044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6ed244a-8022-462a-8ef1-f8f7870cac13}" ma:internalName="TaxCatchAll" ma:showField="CatchAllData" ma:web="ea9ea2ad-fbc4-4589-8d84-1e37c99c044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4E83B5-F736-49BC-A9BB-668033B88F1F}">
  <ds:schemaRefs>
    <ds:schemaRef ds:uri="http://schemas.microsoft.com/sharepoint/v3/contenttype/forms"/>
  </ds:schemaRefs>
</ds:datastoreItem>
</file>

<file path=customXml/itemProps2.xml><?xml version="1.0" encoding="utf-8"?>
<ds:datastoreItem xmlns:ds="http://schemas.openxmlformats.org/officeDocument/2006/customXml" ds:itemID="{A44C225C-FDE9-48BA-98DD-056C9FB15B7F}">
  <ds:schemaRefs>
    <ds:schemaRef ds:uri="http://schemas.microsoft.com/office/2006/documentManagement/types"/>
    <ds:schemaRef ds:uri="http://schemas.microsoft.com/office/infopath/2007/PartnerControls"/>
    <ds:schemaRef ds:uri="http://www.w3.org/XML/1998/namespace"/>
    <ds:schemaRef ds:uri="http://purl.org/dc/elements/1.1/"/>
    <ds:schemaRef ds:uri="36bd895c-c2da-4382-a1e8-521495e3d5a2"/>
    <ds:schemaRef ds:uri="http://purl.org/dc/dcmitype/"/>
    <ds:schemaRef ds:uri="http://purl.org/dc/terms/"/>
    <ds:schemaRef ds:uri="http://schemas.openxmlformats.org/package/2006/metadata/core-properties"/>
    <ds:schemaRef ds:uri="http://schemas.microsoft.com/office/2006/metadata/properties"/>
    <ds:schemaRef ds:uri="f05f061f-7729-4111-98d1-75305b6a3884"/>
  </ds:schemaRefs>
</ds:datastoreItem>
</file>

<file path=customXml/itemProps3.xml><?xml version="1.0" encoding="utf-8"?>
<ds:datastoreItem xmlns:ds="http://schemas.openxmlformats.org/officeDocument/2006/customXml" ds:itemID="{A7504E7F-F0BC-47D8-B854-65485428395A}"/>
</file>

<file path=docProps/app.xml><?xml version="1.0" encoding="utf-8"?>
<Properties xmlns="http://schemas.openxmlformats.org/officeDocument/2006/extended-properties" xmlns:vt="http://schemas.openxmlformats.org/officeDocument/2006/docPropsVTypes">
  <Template>Thème Office</Template>
  <TotalTime>2969</TotalTime>
  <Words>4508</Words>
  <Application>Microsoft Office PowerPoint</Application>
  <PresentationFormat>Grand écran</PresentationFormat>
  <Paragraphs>647</Paragraphs>
  <Slides>118</Slides>
  <Notes>11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118</vt:i4>
      </vt:variant>
    </vt:vector>
  </HeadingPairs>
  <TitlesOfParts>
    <vt:vector size="130" baseType="lpstr">
      <vt:lpstr>AppleSystemUIFont</vt:lpstr>
      <vt:lpstr>Arial</vt:lpstr>
      <vt:lpstr>Calibri</vt:lpstr>
      <vt:lpstr>Consolas</vt:lpstr>
      <vt:lpstr>FUTURA BOOK BT</vt:lpstr>
      <vt:lpstr>Helvetica Neue</vt:lpstr>
      <vt:lpstr>Open Sans</vt:lpstr>
      <vt:lpstr>Open Sans Condensed</vt:lpstr>
      <vt:lpstr>Open Sans Light</vt:lpstr>
      <vt:lpstr>Wingdings</vt:lpstr>
      <vt:lpstr>work-sans</vt:lpstr>
      <vt:lpstr>Thème Office</vt:lpstr>
      <vt:lpstr>FORMATION TRANSVERSE POSTURE DU CONSULTANT</vt:lpstr>
      <vt:lpstr>Objectifs</vt:lpstr>
      <vt:lpstr>Le consulting</vt:lpstr>
      <vt:lpstr>Le consulting</vt:lpstr>
      <vt:lpstr>Le consulting</vt:lpstr>
      <vt:lpstr>Le consulting</vt:lpstr>
      <vt:lpstr>Le consulting</vt:lpstr>
      <vt:lpstr>  Le consultant  Rôle et posture ? </vt:lpstr>
      <vt:lpstr>Mission principale du Data Engineer consultant</vt:lpstr>
      <vt:lpstr>Son rôle dans un projet Data</vt:lpstr>
      <vt:lpstr>Ses interactions avec les acteurs du projet</vt:lpstr>
      <vt:lpstr>Les rôles du consultant</vt:lpstr>
      <vt:lpstr>Sa posture</vt:lpstr>
      <vt:lpstr>Sa posture</vt:lpstr>
      <vt:lpstr>La méthode de réponse STAR pour résoudre des problèmes</vt:lpstr>
      <vt:lpstr>Le syndrome de l’imposteur</vt:lpstr>
      <vt:lpstr>Présentation PowerPoint</vt:lpstr>
      <vt:lpstr>  Les Hard Skills du consultant Data Engineer? </vt:lpstr>
      <vt:lpstr>Compétences techniques</vt:lpstr>
      <vt:lpstr>  Les Softs Skills du consultant ? </vt:lpstr>
      <vt:lpstr>Présentation PowerPoint</vt:lpstr>
      <vt:lpstr>Présentation PowerPoint</vt:lpstr>
      <vt:lpstr>Les différents types de soft-skills</vt:lpstr>
      <vt:lpstr>Présentation PowerPoint</vt:lpstr>
      <vt:lpstr>Les différents types de soft-skills</vt:lpstr>
      <vt:lpstr>Les green skills</vt:lpstr>
      <vt:lpstr>  Les attentes du client Data? </vt:lpstr>
      <vt:lpstr>Les attentes spécifiques des clients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La présentation du consultant ? </vt:lpstr>
      <vt:lpstr>Comment se présenter ? </vt:lpstr>
      <vt:lpstr>Quelques astuces pour se présenter</vt:lpstr>
      <vt:lpstr>Quelques astuces pour le  « First Day »</vt:lpstr>
      <vt:lpstr>Présentation PowerPoint</vt:lpstr>
      <vt:lpstr>  Les types de missions d’un consultant ? </vt:lpstr>
      <vt:lpstr>Les types de prestations en ESN</vt:lpstr>
      <vt:lpstr>Les champs d’action des ESN</vt:lpstr>
      <vt:lpstr>Les missions du consultant</vt:lpstr>
      <vt:lpstr>Le lien de subordination</vt:lpstr>
      <vt:lpstr>Notions de TJM VS salaire</vt:lpstr>
      <vt:lpstr>Présentation PowerPoint</vt:lpstr>
      <vt:lpstr>Consultant VS Employé</vt:lpstr>
      <vt:lpstr>Consultant VS Employé</vt:lpstr>
      <vt:lpstr>Consultant VS Employé</vt:lpstr>
      <vt:lpstr>Consultant VS Employé</vt:lpstr>
      <vt:lpstr>Consultant VS Employé</vt:lpstr>
      <vt:lpstr>Présentation PowerPoint</vt:lpstr>
      <vt:lpstr>  Comment cadrer et conduire une mission de conseil ? </vt:lpstr>
      <vt:lpstr>Cadrer une mission de conseil</vt:lpstr>
      <vt:lpstr>Conduire une mission de conseil</vt:lpstr>
      <vt:lpstr>    OUTILS</vt:lpstr>
      <vt:lpstr>Méthode d'analyse et de résolution de problèmes (marp)</vt:lpstr>
      <vt:lpstr>Méthode d'analyse et de résolution de problèmes (marp)</vt:lpstr>
      <vt:lpstr>Méthode d'analyse et de résolution de problèmes (marp)</vt:lpstr>
      <vt:lpstr>Méthode d'analyse et de résolution de problèmes (marp)</vt:lpstr>
      <vt:lpstr>Méthode d'analyse et de résolution de problèmes (marp)</vt:lpstr>
      <vt:lpstr>Méthode d'analyse et de résolution de problèmes (marp)</vt:lpstr>
      <vt:lpstr>Méthode d'analyse et de résolution de problèmes (marp)</vt:lpstr>
      <vt:lpstr>LES 5 p - POUR rechercher LES CAUSES</vt:lpstr>
      <vt:lpstr>LES 5 p - POUR rechercher LES CAUSES</vt:lpstr>
      <vt:lpstr>LES 5 p - POUR rechercher LES CAUSES</vt:lpstr>
      <vt:lpstr>La méthode QQOQCP pour analyser les causes d’un problème</vt:lpstr>
      <vt:lpstr>La méthode QQOQCP pour analyser les causes d’un problème</vt:lpstr>
      <vt:lpstr>LE DIAGRAMME CAUSES/EFFETS ou le diagramme d'Ishikawa </vt:lpstr>
      <vt:lpstr>LE DIAGRAMME CAUSES/EFFETS ou le diagramme d'Ishikawa </vt:lpstr>
      <vt:lpstr>LE DIAGRAMME CAUSES/EFFETS ou le diagramme d'Ishikawa </vt:lpstr>
      <vt:lpstr>La loi de Pareto ou la méthode 20-80</vt:lpstr>
      <vt:lpstr>La loi de Pareto ou la méthode 20-80</vt:lpstr>
      <vt:lpstr>La loi de Pareto ou la méthode 20-80</vt:lpstr>
      <vt:lpstr>La loi de Pareto ou la méthode 20-80</vt:lpstr>
      <vt:lpstr>La loi de Pareto ou la méthode 20-80</vt:lpstr>
      <vt:lpstr>MATRICE GAINS/EFFORTS</vt:lpstr>
      <vt:lpstr>MATRICE GAINS/EFFORTS</vt:lpstr>
      <vt:lpstr>MATRICE GAINS/EFFORTS</vt:lpstr>
      <vt:lpstr>MATRICE GAINS/EFFORTS</vt:lpstr>
      <vt:lpstr>MATRICE GAINS/EFFORTS</vt:lpstr>
      <vt:lpstr>Matrice d’Eisenhower</vt:lpstr>
      <vt:lpstr>Matrice d’Eisenhower</vt:lpstr>
      <vt:lpstr>OBJECTIFS SMART</vt:lpstr>
      <vt:lpstr>Le PDCA</vt:lpstr>
      <vt:lpstr>Le PDCA</vt:lpstr>
      <vt:lpstr>Présentation PowerPoint</vt:lpstr>
      <vt:lpstr>  CADRER  UNE MISSION DE CONSEIL</vt:lpstr>
      <vt:lpstr>Cadrer une mission de conseil</vt:lpstr>
      <vt:lpstr>Présentation PowerPoint</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La rédaction d’une note de cadrage</vt:lpstr>
      <vt:lpstr>  Les difficultés que peut rencontrer  UN CONSULTANT  </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Les défis et difficultés pour un consultant</vt:lpstr>
      <vt:lpstr>Présentation PowerPoint</vt:lpstr>
      <vt:lpstr>  Merci pour votre ATTENTION.  mohamed@utopios.net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TRANSVERSE LA POSTURE DU CONSULTANT</dc:title>
  <dc:creator>ihab abadi</dc:creator>
  <cp:lastModifiedBy>AIJJOU Mohamed</cp:lastModifiedBy>
  <cp:revision>24</cp:revision>
  <dcterms:created xsi:type="dcterms:W3CDTF">2022-11-24T12:58:12Z</dcterms:created>
  <dcterms:modified xsi:type="dcterms:W3CDTF">2025-08-25T05:25:03Z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0x010100B6EE7E1C82EB6141BA33F23B9CBE0D4C</vt:lpwstr>
  </property>
  <property fmtid="{D5CDD505-2E9C-101B-9397-08002B2CF9AE}" pid="3" name="MediaServiceImageTags">
    <vt:lpwstr/>
  </property>
</Properties>
</file>